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4"/>
  </p:notesMasterIdLst>
  <p:sldIdLst>
    <p:sldId id="309" r:id="rId2"/>
    <p:sldId id="257" r:id="rId3"/>
    <p:sldId id="295" r:id="rId4"/>
    <p:sldId id="263" r:id="rId5"/>
    <p:sldId id="299" r:id="rId6"/>
    <p:sldId id="298" r:id="rId7"/>
    <p:sldId id="265" r:id="rId8"/>
    <p:sldId id="306" r:id="rId9"/>
    <p:sldId id="260" r:id="rId10"/>
    <p:sldId id="261" r:id="rId11"/>
    <p:sldId id="307" r:id="rId12"/>
    <p:sldId id="262" r:id="rId13"/>
    <p:sldId id="304" r:id="rId14"/>
    <p:sldId id="271" r:id="rId15"/>
    <p:sldId id="272" r:id="rId16"/>
    <p:sldId id="273" r:id="rId17"/>
    <p:sldId id="274" r:id="rId18"/>
    <p:sldId id="275" r:id="rId19"/>
    <p:sldId id="276" r:id="rId20"/>
    <p:sldId id="277" r:id="rId21"/>
    <p:sldId id="278" r:id="rId22"/>
    <p:sldId id="300" r:id="rId23"/>
    <p:sldId id="305" r:id="rId24"/>
    <p:sldId id="308" r:id="rId25"/>
    <p:sldId id="282" r:id="rId26"/>
    <p:sldId id="284" r:id="rId27"/>
    <p:sldId id="285" r:id="rId28"/>
    <p:sldId id="286" r:id="rId29"/>
    <p:sldId id="287" r:id="rId30"/>
    <p:sldId id="288" r:id="rId31"/>
    <p:sldId id="290" r:id="rId32"/>
    <p:sldId id="303"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5790"/>
    <a:srgbClr val="4D4D4D"/>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5036" autoAdjust="0"/>
  </p:normalViewPr>
  <p:slideViewPr>
    <p:cSldViewPr>
      <p:cViewPr varScale="1">
        <p:scale>
          <a:sx n="63" d="100"/>
          <a:sy n="63" d="100"/>
        </p:scale>
        <p:origin x="-158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05A6D5-7418-4044-82F6-82B83D4E5F7A}" type="datetimeFigureOut">
              <a:rPr lang="en-US" smtClean="0"/>
              <a:pPr/>
              <a:t>5/8/2014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D873D4-1168-4F80-BF4F-F53F20AF8559}" type="slidenum">
              <a:rPr lang="en-US" smtClean="0"/>
              <a:pPr/>
              <a:t>‹#›</a:t>
            </a:fld>
            <a:endParaRPr lang="en-US"/>
          </a:p>
        </p:txBody>
      </p:sp>
    </p:spTree>
    <p:extLst>
      <p:ext uri="{BB962C8B-B14F-4D97-AF65-F5344CB8AC3E}">
        <p14:creationId xmlns:p14="http://schemas.microsoft.com/office/powerpoint/2010/main" val="3860796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tx1"/>
                </a:solidFill>
                <a:latin typeface="+mn-lt"/>
              </a:rPr>
              <a:t>The war had not been going well for  the Union armies around Washington, D.C.</a:t>
            </a:r>
            <a:br>
              <a:rPr lang="en-US" sz="1200" dirty="0" smtClean="0">
                <a:solidFill>
                  <a:schemeClr val="tx1"/>
                </a:solidFill>
                <a:latin typeface="+mn-lt"/>
              </a:rPr>
            </a:br>
            <a:r>
              <a:rPr lang="en-US" sz="1200" dirty="0" smtClean="0">
                <a:solidFill>
                  <a:schemeClr val="tx1"/>
                </a:solidFill>
                <a:latin typeface="+mn-lt"/>
              </a:rPr>
              <a:t/>
            </a:r>
            <a:br>
              <a:rPr lang="en-US" sz="1200" dirty="0" smtClean="0">
                <a:solidFill>
                  <a:schemeClr val="tx1"/>
                </a:solidFill>
                <a:latin typeface="+mn-lt"/>
              </a:rPr>
            </a:br>
            <a:r>
              <a:rPr lang="en-US" sz="1200" dirty="0" smtClean="0">
                <a:solidFill>
                  <a:schemeClr val="tx1"/>
                </a:solidFill>
                <a:latin typeface="+mn-lt"/>
              </a:rPr>
              <a:t>The Union had lost every major battle in which it had fought in 1861 and 1862.</a:t>
            </a:r>
            <a:endParaRPr lang="en-US" dirty="0"/>
          </a:p>
        </p:txBody>
      </p:sp>
      <p:sp>
        <p:nvSpPr>
          <p:cNvPr id="4" name="Slide Number Placeholder 3"/>
          <p:cNvSpPr>
            <a:spLocks noGrp="1"/>
          </p:cNvSpPr>
          <p:nvPr>
            <p:ph type="sldNum" sz="quarter" idx="10"/>
          </p:nvPr>
        </p:nvSpPr>
        <p:spPr/>
        <p:txBody>
          <a:bodyPr/>
          <a:lstStyle/>
          <a:p>
            <a:fld id="{33D873D4-1168-4F80-BF4F-F53F20AF8559}" type="slidenum">
              <a:rPr lang="en-US" smtClean="0"/>
              <a:pPr/>
              <a:t>4</a:t>
            </a:fld>
            <a:endParaRPr lang="en-US"/>
          </a:p>
        </p:txBody>
      </p:sp>
    </p:spTree>
    <p:extLst>
      <p:ext uri="{BB962C8B-B14F-4D97-AF65-F5344CB8AC3E}">
        <p14:creationId xmlns:p14="http://schemas.microsoft.com/office/powerpoint/2010/main" val="1460107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War Department decided that African American soldiers would be placed in all African American units commanded by white officers.</a:t>
            </a:r>
            <a:endParaRPr lang="en-US" dirty="0"/>
          </a:p>
        </p:txBody>
      </p:sp>
      <p:sp>
        <p:nvSpPr>
          <p:cNvPr id="4" name="Slide Number Placeholder 3"/>
          <p:cNvSpPr>
            <a:spLocks noGrp="1"/>
          </p:cNvSpPr>
          <p:nvPr>
            <p:ph type="sldNum" sz="quarter" idx="10"/>
          </p:nvPr>
        </p:nvSpPr>
        <p:spPr/>
        <p:txBody>
          <a:bodyPr/>
          <a:lstStyle/>
          <a:p>
            <a:fld id="{33D873D4-1168-4F80-BF4F-F53F20AF8559}" type="slidenum">
              <a:rPr lang="en-US" smtClean="0"/>
              <a:pPr/>
              <a:t>26</a:t>
            </a:fld>
            <a:endParaRPr lang="en-US"/>
          </a:p>
        </p:txBody>
      </p:sp>
    </p:spTree>
    <p:extLst>
      <p:ext uri="{BB962C8B-B14F-4D97-AF65-F5344CB8AC3E}">
        <p14:creationId xmlns:p14="http://schemas.microsoft.com/office/powerpoint/2010/main" val="13286039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African Americans were now directly involved in their own emancipation.</a:t>
            </a:r>
          </a:p>
          <a:p>
            <a:endParaRPr lang="en-US" dirty="0"/>
          </a:p>
        </p:txBody>
      </p:sp>
      <p:sp>
        <p:nvSpPr>
          <p:cNvPr id="4" name="Slide Number Placeholder 3"/>
          <p:cNvSpPr>
            <a:spLocks noGrp="1"/>
          </p:cNvSpPr>
          <p:nvPr>
            <p:ph type="sldNum" sz="quarter" idx="10"/>
          </p:nvPr>
        </p:nvSpPr>
        <p:spPr/>
        <p:txBody>
          <a:bodyPr/>
          <a:lstStyle/>
          <a:p>
            <a:fld id="{33D873D4-1168-4F80-BF4F-F53F20AF8559}" type="slidenum">
              <a:rPr lang="en-US" smtClean="0"/>
              <a:pPr/>
              <a:t>30</a:t>
            </a:fld>
            <a:endParaRPr lang="en-US"/>
          </a:p>
        </p:txBody>
      </p:sp>
    </p:spTree>
    <p:extLst>
      <p:ext uri="{BB962C8B-B14F-4D97-AF65-F5344CB8AC3E}">
        <p14:creationId xmlns:p14="http://schemas.microsoft.com/office/powerpoint/2010/main" val="513768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tx1"/>
                </a:solidFill>
                <a:latin typeface="+mn-lt"/>
              </a:rPr>
              <a:t>The stated purpose of the war by the United States was to save the Union. </a:t>
            </a:r>
            <a:br>
              <a:rPr lang="en-US" sz="1200" dirty="0" smtClean="0">
                <a:solidFill>
                  <a:schemeClr val="tx1"/>
                </a:solidFill>
                <a:latin typeface="+mn-lt"/>
              </a:rPr>
            </a:br>
            <a:r>
              <a:rPr lang="en-US" sz="1200" dirty="0" smtClean="0">
                <a:solidFill>
                  <a:schemeClr val="tx1"/>
                </a:solidFill>
                <a:latin typeface="+mn-lt"/>
              </a:rPr>
              <a:t>However, abolitionists and Republicans were pressuring Lincoln to making freeing the slaves a goal of the war. </a:t>
            </a:r>
            <a:endParaRPr lang="en-US" dirty="0"/>
          </a:p>
        </p:txBody>
      </p:sp>
      <p:sp>
        <p:nvSpPr>
          <p:cNvPr id="4" name="Slide Number Placeholder 3"/>
          <p:cNvSpPr>
            <a:spLocks noGrp="1"/>
          </p:cNvSpPr>
          <p:nvPr>
            <p:ph type="sldNum" sz="quarter" idx="10"/>
          </p:nvPr>
        </p:nvSpPr>
        <p:spPr/>
        <p:txBody>
          <a:bodyPr/>
          <a:lstStyle/>
          <a:p>
            <a:fld id="{33D873D4-1168-4F80-BF4F-F53F20AF8559}" type="slidenum">
              <a:rPr lang="en-US" smtClean="0"/>
              <a:pPr/>
              <a:t>6</a:t>
            </a:fld>
            <a:endParaRPr lang="en-US"/>
          </a:p>
        </p:txBody>
      </p:sp>
    </p:spTree>
    <p:extLst>
      <p:ext uri="{BB962C8B-B14F-4D97-AF65-F5344CB8AC3E}">
        <p14:creationId xmlns:p14="http://schemas.microsoft.com/office/powerpoint/2010/main" val="3255003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333333"/>
                </a:solidFill>
                <a:latin typeface="+mn-lt"/>
              </a:rPr>
              <a:t>Before freeing the slaves could be added to the war aims Lincoln felt strongly that the Union needed a victory.</a:t>
            </a:r>
          </a:p>
          <a:p>
            <a:endParaRPr lang="en-US" dirty="0"/>
          </a:p>
        </p:txBody>
      </p:sp>
      <p:sp>
        <p:nvSpPr>
          <p:cNvPr id="4" name="Slide Number Placeholder 3"/>
          <p:cNvSpPr>
            <a:spLocks noGrp="1"/>
          </p:cNvSpPr>
          <p:nvPr>
            <p:ph type="sldNum" sz="quarter" idx="10"/>
          </p:nvPr>
        </p:nvSpPr>
        <p:spPr/>
        <p:txBody>
          <a:bodyPr/>
          <a:lstStyle/>
          <a:p>
            <a:fld id="{33D873D4-1168-4F80-BF4F-F53F20AF8559}" type="slidenum">
              <a:rPr lang="en-US" smtClean="0"/>
              <a:pPr/>
              <a:t>7</a:t>
            </a:fld>
            <a:endParaRPr lang="en-US"/>
          </a:p>
        </p:txBody>
      </p:sp>
    </p:spTree>
    <p:extLst>
      <p:ext uri="{BB962C8B-B14F-4D97-AF65-F5344CB8AC3E}">
        <p14:creationId xmlns:p14="http://schemas.microsoft.com/office/powerpoint/2010/main" val="21405311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The result of the Battle of Antietam (or Sharpsburg, as the Confederates called it), the Confederate army left Maryland and went back into Virginia, allowing the Union to claim a victory.</a:t>
            </a:r>
          </a:p>
          <a:p>
            <a:endParaRPr lang="en-US" dirty="0"/>
          </a:p>
        </p:txBody>
      </p:sp>
      <p:sp>
        <p:nvSpPr>
          <p:cNvPr id="4" name="Slide Number Placeholder 3"/>
          <p:cNvSpPr>
            <a:spLocks noGrp="1"/>
          </p:cNvSpPr>
          <p:nvPr>
            <p:ph type="sldNum" sz="quarter" idx="10"/>
          </p:nvPr>
        </p:nvSpPr>
        <p:spPr/>
        <p:txBody>
          <a:bodyPr/>
          <a:lstStyle/>
          <a:p>
            <a:fld id="{33D873D4-1168-4F80-BF4F-F53F20AF8559}" type="slidenum">
              <a:rPr lang="en-US" smtClean="0"/>
              <a:pPr/>
              <a:t>10</a:t>
            </a:fld>
            <a:endParaRPr lang="en-US"/>
          </a:p>
        </p:txBody>
      </p:sp>
    </p:spTree>
    <p:extLst>
      <p:ext uri="{BB962C8B-B14F-4D97-AF65-F5344CB8AC3E}">
        <p14:creationId xmlns:p14="http://schemas.microsoft.com/office/powerpoint/2010/main" val="3479839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Abraham Lincoln now had a victory to issue the Emancipation Proclamation.</a:t>
            </a:r>
            <a:endParaRPr lang="en-US" dirty="0"/>
          </a:p>
        </p:txBody>
      </p:sp>
      <p:sp>
        <p:nvSpPr>
          <p:cNvPr id="4" name="Slide Number Placeholder 3"/>
          <p:cNvSpPr>
            <a:spLocks noGrp="1"/>
          </p:cNvSpPr>
          <p:nvPr>
            <p:ph type="sldNum" sz="quarter" idx="10"/>
          </p:nvPr>
        </p:nvSpPr>
        <p:spPr/>
        <p:txBody>
          <a:bodyPr/>
          <a:lstStyle/>
          <a:p>
            <a:fld id="{33D873D4-1168-4F80-BF4F-F53F20AF8559}" type="slidenum">
              <a:rPr lang="en-US" smtClean="0"/>
              <a:pPr/>
              <a:t>12</a:t>
            </a:fld>
            <a:endParaRPr lang="en-US"/>
          </a:p>
        </p:txBody>
      </p:sp>
    </p:spTree>
    <p:extLst>
      <p:ext uri="{BB962C8B-B14F-4D97-AF65-F5344CB8AC3E}">
        <p14:creationId xmlns:p14="http://schemas.microsoft.com/office/powerpoint/2010/main" val="87497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However, Lincoln had some challenges to overcome before he wrote the Emancipation Proclamation.</a:t>
            </a:r>
            <a:endParaRPr lang="en-US" dirty="0"/>
          </a:p>
        </p:txBody>
      </p:sp>
      <p:sp>
        <p:nvSpPr>
          <p:cNvPr id="4" name="Slide Number Placeholder 3"/>
          <p:cNvSpPr>
            <a:spLocks noGrp="1"/>
          </p:cNvSpPr>
          <p:nvPr>
            <p:ph type="sldNum" sz="quarter" idx="10"/>
          </p:nvPr>
        </p:nvSpPr>
        <p:spPr/>
        <p:txBody>
          <a:bodyPr/>
          <a:lstStyle/>
          <a:p>
            <a:fld id="{33D873D4-1168-4F80-BF4F-F53F20AF8559}" type="slidenum">
              <a:rPr lang="en-US" smtClean="0"/>
              <a:pPr/>
              <a:t>13</a:t>
            </a:fld>
            <a:endParaRPr lang="en-US"/>
          </a:p>
        </p:txBody>
      </p:sp>
    </p:spTree>
    <p:extLst>
      <p:ext uri="{BB962C8B-B14F-4D97-AF65-F5344CB8AC3E}">
        <p14:creationId xmlns:p14="http://schemas.microsoft.com/office/powerpoint/2010/main" val="2155348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Lincoln therefore stated in his Emancipation Proclamation that any property (slaves) captured by U.S. military forces would be freed.</a:t>
            </a:r>
            <a:endParaRPr lang="en-US" dirty="0"/>
          </a:p>
        </p:txBody>
      </p:sp>
      <p:sp>
        <p:nvSpPr>
          <p:cNvPr id="4" name="Slide Number Placeholder 3"/>
          <p:cNvSpPr>
            <a:spLocks noGrp="1"/>
          </p:cNvSpPr>
          <p:nvPr>
            <p:ph type="sldNum" sz="quarter" idx="10"/>
          </p:nvPr>
        </p:nvSpPr>
        <p:spPr/>
        <p:txBody>
          <a:bodyPr/>
          <a:lstStyle/>
          <a:p>
            <a:fld id="{33D873D4-1168-4F80-BF4F-F53F20AF8559}" type="slidenum">
              <a:rPr lang="en-US" smtClean="0"/>
              <a:pPr/>
              <a:t>20</a:t>
            </a:fld>
            <a:endParaRPr lang="en-US"/>
          </a:p>
        </p:txBody>
      </p:sp>
    </p:spTree>
    <p:extLst>
      <p:ext uri="{BB962C8B-B14F-4D97-AF65-F5344CB8AC3E}">
        <p14:creationId xmlns:p14="http://schemas.microsoft.com/office/powerpoint/2010/main" val="16147056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Union demonstrated its ability to fight</a:t>
            </a:r>
            <a:r>
              <a:rPr lang="en-US" sz="1200" baseline="0" dirty="0" smtClean="0"/>
              <a:t> and win against the Confederate army. In addition, m</a:t>
            </a:r>
            <a:r>
              <a:rPr lang="en-US" sz="1200" dirty="0" smtClean="0"/>
              <a:t>ost Europeans did not like slavery. Therefore, now that the war was about freeing the slaves, they decided not to get involved with either the Union or the Confederacy.</a:t>
            </a:r>
            <a:endParaRPr lang="en-US" dirty="0"/>
          </a:p>
        </p:txBody>
      </p:sp>
      <p:sp>
        <p:nvSpPr>
          <p:cNvPr id="4" name="Slide Number Placeholder 3"/>
          <p:cNvSpPr>
            <a:spLocks noGrp="1"/>
          </p:cNvSpPr>
          <p:nvPr>
            <p:ph type="sldNum" sz="quarter" idx="10"/>
          </p:nvPr>
        </p:nvSpPr>
        <p:spPr/>
        <p:txBody>
          <a:bodyPr/>
          <a:lstStyle/>
          <a:p>
            <a:fld id="{33D873D4-1168-4F80-BF4F-F53F20AF8559}" type="slidenum">
              <a:rPr lang="en-US" smtClean="0"/>
              <a:pPr/>
              <a:t>23</a:t>
            </a:fld>
            <a:endParaRPr lang="en-US"/>
          </a:p>
        </p:txBody>
      </p:sp>
    </p:spTree>
    <p:extLst>
      <p:ext uri="{BB962C8B-B14F-4D97-AF65-F5344CB8AC3E}">
        <p14:creationId xmlns:p14="http://schemas.microsoft.com/office/powerpoint/2010/main" val="3748770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Lincoln had some other challenges. He wanted African American men interested in joining the United States military to be able to do so.</a:t>
            </a:r>
            <a:r>
              <a:rPr lang="en-US" sz="1200" baseline="0" dirty="0" smtClean="0"/>
              <a:t> </a:t>
            </a:r>
            <a:r>
              <a:rPr lang="en-US" sz="1200" dirty="0" smtClean="0"/>
              <a:t>However, some white, Union soldiers did not want to serve with African American soldiers. There were also concerns about how well African Americans would fight since most of them did not have any military service. </a:t>
            </a:r>
          </a:p>
          <a:p>
            <a:endParaRPr lang="en-US" dirty="0"/>
          </a:p>
        </p:txBody>
      </p:sp>
      <p:sp>
        <p:nvSpPr>
          <p:cNvPr id="4" name="Slide Number Placeholder 3"/>
          <p:cNvSpPr>
            <a:spLocks noGrp="1"/>
          </p:cNvSpPr>
          <p:nvPr>
            <p:ph type="sldNum" sz="quarter" idx="10"/>
          </p:nvPr>
        </p:nvSpPr>
        <p:spPr/>
        <p:txBody>
          <a:bodyPr/>
          <a:lstStyle/>
          <a:p>
            <a:fld id="{33D873D4-1168-4F80-BF4F-F53F20AF8559}" type="slidenum">
              <a:rPr lang="en-US" smtClean="0"/>
              <a:pPr/>
              <a:t>24</a:t>
            </a:fld>
            <a:endParaRPr lang="en-US"/>
          </a:p>
        </p:txBody>
      </p:sp>
    </p:spTree>
    <p:extLst>
      <p:ext uri="{BB962C8B-B14F-4D97-AF65-F5344CB8AC3E}">
        <p14:creationId xmlns:p14="http://schemas.microsoft.com/office/powerpoint/2010/main" val="1106377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1200"/>
            <a:ext cx="7772400" cy="1166400"/>
          </a:xfrm>
        </p:spPr>
        <p:txBody>
          <a:bodyPr/>
          <a:lstStyle>
            <a:lvl1pPr>
              <a:defRPr>
                <a:solidFill>
                  <a:srgbClr val="225790"/>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065400"/>
            <a:ext cx="6400800" cy="1752600"/>
          </a:xfrm>
        </p:spPr>
        <p:txBody>
          <a:bodyPr/>
          <a:lstStyle>
            <a:lvl1pPr marL="0" indent="0" algn="ctr">
              <a:buNone/>
              <a:defRPr sz="2800" b="0" i="0">
                <a:solidFill>
                  <a:schemeClr val="tx1"/>
                </a:solidFill>
                <a:latin typeface="+mn-lt"/>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90F5FF34-8701-4265-B377-FFBF609EBD72}" type="slidenum">
              <a:rPr lang="en-US" smtClean="0"/>
              <a:pPr>
                <a:defRPr/>
              </a:pPr>
              <a:t>‹#›</a:t>
            </a:fld>
            <a:endParaRPr lang="en-US" dirty="0"/>
          </a:p>
        </p:txBody>
      </p:sp>
    </p:spTree>
    <p:extLst>
      <p:ext uri="{BB962C8B-B14F-4D97-AF65-F5344CB8AC3E}">
        <p14:creationId xmlns:p14="http://schemas.microsoft.com/office/powerpoint/2010/main" val="4006577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solidFill>
                  <a:schemeClr val="tx1"/>
                </a:solidFill>
              </a:defRPr>
            </a:lvl1pPr>
            <a:lvl2pPr>
              <a:defRPr>
                <a:solidFill>
                  <a:srgbClr val="225790"/>
                </a:solidFill>
              </a:defRPr>
            </a:lvl2pPr>
            <a:lvl3pPr>
              <a:defRPr>
                <a:solidFill>
                  <a:srgbClr val="000000"/>
                </a:solidFill>
              </a:defRPr>
            </a:lvl3pPr>
            <a:lvl4pPr>
              <a:defRPr>
                <a:solidFill>
                  <a:srgbClr val="22579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83F21377-F800-4B0E-9BCD-EC403AAAC6EA}" type="slidenum">
              <a:rPr lang="en-US" smtClean="0"/>
              <a:pPr>
                <a:defRPr/>
              </a:pPr>
              <a:t>‹#›</a:t>
            </a:fld>
            <a:endParaRPr lang="en-US" dirty="0"/>
          </a:p>
        </p:txBody>
      </p:sp>
    </p:spTree>
    <p:extLst>
      <p:ext uri="{BB962C8B-B14F-4D97-AF65-F5344CB8AC3E}">
        <p14:creationId xmlns:p14="http://schemas.microsoft.com/office/powerpoint/2010/main" val="2689275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557363"/>
          </a:xfrm>
        </p:spPr>
        <p:txBody>
          <a:bodyPr vert="eaVert"/>
          <a:lstStyle>
            <a:lvl1pPr>
              <a:defRPr>
                <a:solidFill>
                  <a:srgbClr val="225790"/>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5557362"/>
          </a:xfrm>
        </p:spPr>
        <p:txBody>
          <a:bodyPr vert="eaVert"/>
          <a:lstStyle>
            <a:lvl1pPr>
              <a:defRPr>
                <a:solidFill>
                  <a:schemeClr val="tx1"/>
                </a:solidFill>
              </a:defRPr>
            </a:lvl1pPr>
            <a:lvl2pPr>
              <a:defRPr>
                <a:solidFill>
                  <a:srgbClr val="225790"/>
                </a:solidFill>
              </a:defRPr>
            </a:lvl2pPr>
            <a:lvl3pPr>
              <a:defRPr>
                <a:solidFill>
                  <a:srgbClr val="000000"/>
                </a:solidFill>
              </a:defRPr>
            </a:lvl3pPr>
            <a:lvl4pPr>
              <a:defRPr>
                <a:solidFill>
                  <a:srgbClr val="22579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8DF7C9BA-9A34-41EA-8A87-110F45E0D4F6}" type="slidenum">
              <a:rPr lang="en-US" smtClean="0"/>
              <a:pPr>
                <a:defRPr/>
              </a:pPr>
              <a:t>‹#›</a:t>
            </a:fld>
            <a:endParaRPr lang="en-US" dirty="0"/>
          </a:p>
        </p:txBody>
      </p:sp>
    </p:spTree>
    <p:extLst>
      <p:ext uri="{BB962C8B-B14F-4D97-AF65-F5344CB8AC3E}">
        <p14:creationId xmlns:p14="http://schemas.microsoft.com/office/powerpoint/2010/main" val="4273225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600201"/>
            <a:ext cx="8229600" cy="4205880"/>
          </a:xfrm>
        </p:spPr>
        <p:txBody>
          <a:bodyPr/>
          <a:lstStyle>
            <a:lvl1pPr>
              <a:defRPr>
                <a:solidFill>
                  <a:schemeClr val="tx1"/>
                </a:solidFill>
              </a:defRPr>
            </a:lvl1pPr>
            <a:lvl2pPr>
              <a:defRPr>
                <a:solidFill>
                  <a:srgbClr val="225790"/>
                </a:solidFill>
              </a:defRPr>
            </a:lvl2pPr>
            <a:lvl3pPr>
              <a:defRPr>
                <a:solidFill>
                  <a:schemeClr val="tx1"/>
                </a:solidFill>
              </a:defRPr>
            </a:lvl3pPr>
            <a:lvl4pPr>
              <a:defRPr>
                <a:solidFill>
                  <a:srgbClr val="225790"/>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95B216B3-12B7-4D39-8AA5-95D7703B0525}" type="slidenum">
              <a:rPr lang="en-US" smtClean="0"/>
              <a:pPr>
                <a:defRPr/>
              </a:pPr>
              <a:t>‹#›</a:t>
            </a:fld>
            <a:endParaRPr lang="en-US" dirty="0"/>
          </a:p>
        </p:txBody>
      </p:sp>
    </p:spTree>
    <p:extLst>
      <p:ext uri="{BB962C8B-B14F-4D97-AF65-F5344CB8AC3E}">
        <p14:creationId xmlns:p14="http://schemas.microsoft.com/office/powerpoint/2010/main" val="1696023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12020"/>
            <a:ext cx="7772400" cy="1362075"/>
          </a:xfrm>
        </p:spPr>
        <p:txBody>
          <a:bodyPr anchor="t"/>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2111833"/>
            <a:ext cx="7772400" cy="1500187"/>
          </a:xfrm>
        </p:spPr>
        <p:txBody>
          <a:bodyPr anchor="b"/>
          <a:lstStyle>
            <a:lvl1pPr marL="0" indent="0">
              <a:buNone/>
              <a:defRPr sz="2000" b="0" i="1">
                <a:solidFill>
                  <a:schemeClr val="tx1"/>
                </a:solidFill>
                <a:latin typeface="+mn-lt"/>
                <a:cs typeface="Georg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fld id="{2DD2C541-C646-4626-A4A0-DA634764FD6D}" type="slidenum">
              <a:rPr lang="en-US" smtClean="0"/>
              <a:pPr>
                <a:defRPr/>
              </a:pPr>
              <a:t>‹#›</a:t>
            </a:fld>
            <a:endParaRPr lang="en-US" dirty="0"/>
          </a:p>
        </p:txBody>
      </p:sp>
    </p:spTree>
    <p:extLst>
      <p:ext uri="{BB962C8B-B14F-4D97-AF65-F5344CB8AC3E}">
        <p14:creationId xmlns:p14="http://schemas.microsoft.com/office/powerpoint/2010/main" val="3780209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1"/>
            <a:ext cx="4038600" cy="4231800"/>
          </a:xfrm>
        </p:spPr>
        <p:txBody>
          <a:bodyPr/>
          <a:lstStyle>
            <a:lvl1pPr>
              <a:defRPr sz="2800">
                <a:solidFill>
                  <a:schemeClr val="tx1"/>
                </a:solidFill>
              </a:defRPr>
            </a:lvl1pPr>
            <a:lvl2pPr>
              <a:defRPr sz="2400">
                <a:solidFill>
                  <a:srgbClr val="225790"/>
                </a:solidFill>
              </a:defRPr>
            </a:lvl2pPr>
            <a:lvl3pPr>
              <a:defRPr sz="2000">
                <a:solidFill>
                  <a:schemeClr val="tx1"/>
                </a:solidFill>
              </a:defRPr>
            </a:lvl3pPr>
            <a:lvl4pPr>
              <a:defRPr sz="1800">
                <a:solidFill>
                  <a:srgbClr val="225790"/>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231801"/>
          </a:xfrm>
        </p:spPr>
        <p:txBody>
          <a:bodyPr/>
          <a:lstStyle>
            <a:lvl1pPr>
              <a:defRPr sz="2800">
                <a:solidFill>
                  <a:srgbClr val="000000"/>
                </a:solidFill>
              </a:defRPr>
            </a:lvl1pPr>
            <a:lvl2pPr>
              <a:defRPr sz="2400">
                <a:solidFill>
                  <a:srgbClr val="225790"/>
                </a:solidFill>
              </a:defRPr>
            </a:lvl2pPr>
            <a:lvl3pPr>
              <a:defRPr sz="2000">
                <a:solidFill>
                  <a:srgbClr val="000000"/>
                </a:solidFill>
              </a:defRPr>
            </a:lvl3pPr>
            <a:lvl4pPr>
              <a:defRPr sz="1800">
                <a:solidFill>
                  <a:srgbClr val="225790"/>
                </a:solidFill>
              </a:defRPr>
            </a:lvl4pPr>
            <a:lvl5pPr>
              <a:defRPr sz="18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1417CB6E-1F9A-4F23-A967-D032466A5BF5}" type="slidenum">
              <a:rPr lang="en-US" smtClean="0"/>
              <a:pPr>
                <a:defRPr/>
              </a:pPr>
              <a:t>‹#›</a:t>
            </a:fld>
            <a:endParaRPr lang="en-US" dirty="0"/>
          </a:p>
        </p:txBody>
      </p:sp>
    </p:spTree>
    <p:extLst>
      <p:ext uri="{BB962C8B-B14F-4D97-AF65-F5344CB8AC3E}">
        <p14:creationId xmlns:p14="http://schemas.microsoft.com/office/powerpoint/2010/main" val="1682004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674405"/>
          </a:xfrm>
        </p:spPr>
        <p:txBody>
          <a:bodyPr/>
          <a:lstStyle>
            <a:lvl1pPr>
              <a:defRPr sz="2400">
                <a:solidFill>
                  <a:srgbClr val="225790"/>
                </a:solidFill>
              </a:defRPr>
            </a:lvl1pPr>
            <a:lvl2pPr>
              <a:defRPr sz="2000">
                <a:solidFill>
                  <a:srgbClr val="000000"/>
                </a:solidFill>
              </a:defRPr>
            </a:lvl2pPr>
            <a:lvl3pPr>
              <a:defRPr sz="1800">
                <a:solidFill>
                  <a:srgbClr val="225790"/>
                </a:solidFill>
              </a:defRPr>
            </a:lvl3pPr>
            <a:lvl4pPr>
              <a:defRPr sz="1600">
                <a:solidFill>
                  <a:srgbClr val="000000"/>
                </a:solidFill>
              </a:defRPr>
            </a:lvl4pPr>
            <a:lvl5pPr>
              <a:defRPr sz="1600">
                <a:solidFill>
                  <a:srgbClr val="22579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0">
                <a:solidFill>
                  <a:srgbClr val="000000"/>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674405"/>
          </a:xfrm>
        </p:spPr>
        <p:txBody>
          <a:bodyPr/>
          <a:lstStyle>
            <a:lvl1pPr>
              <a:defRPr sz="2400">
                <a:solidFill>
                  <a:srgbClr val="225790"/>
                </a:solidFill>
              </a:defRPr>
            </a:lvl1pPr>
            <a:lvl2pPr>
              <a:defRPr sz="2000">
                <a:solidFill>
                  <a:schemeClr val="tx1"/>
                </a:solidFill>
              </a:defRPr>
            </a:lvl2pPr>
            <a:lvl3pPr>
              <a:defRPr sz="1800">
                <a:solidFill>
                  <a:srgbClr val="225790"/>
                </a:solidFill>
              </a:defRPr>
            </a:lvl3pPr>
            <a:lvl4pPr>
              <a:defRPr sz="1600">
                <a:solidFill>
                  <a:srgbClr val="000000"/>
                </a:solidFill>
              </a:defRPr>
            </a:lvl4pPr>
            <a:lvl5pPr>
              <a:defRPr sz="1600">
                <a:solidFill>
                  <a:srgbClr val="22579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DA263722-517A-40A4-9387-D7D5E862D1A7}" type="slidenum">
              <a:rPr lang="en-US" smtClean="0"/>
              <a:pPr>
                <a:defRPr/>
              </a:pPr>
              <a:t>‹#›</a:t>
            </a:fld>
            <a:endParaRPr lang="en-US" dirty="0"/>
          </a:p>
        </p:txBody>
      </p:sp>
    </p:spTree>
    <p:extLst>
      <p:ext uri="{BB962C8B-B14F-4D97-AF65-F5344CB8AC3E}">
        <p14:creationId xmlns:p14="http://schemas.microsoft.com/office/powerpoint/2010/main" val="397547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25790"/>
                </a:solidFill>
              </a:defRPr>
            </a:lvl1pPr>
          </a:lstStyle>
          <a:p>
            <a:r>
              <a:rPr lang="en-US"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5EF08C00-CD22-45A9-A9AD-E29E45F0D961}" type="slidenum">
              <a:rPr lang="en-US" smtClean="0"/>
              <a:pPr>
                <a:defRPr/>
              </a:pPr>
              <a:t>‹#›</a:t>
            </a:fld>
            <a:endParaRPr lang="en-US" dirty="0"/>
          </a:p>
        </p:txBody>
      </p:sp>
    </p:spTree>
    <p:extLst>
      <p:ext uri="{BB962C8B-B14F-4D97-AF65-F5344CB8AC3E}">
        <p14:creationId xmlns:p14="http://schemas.microsoft.com/office/powerpoint/2010/main" val="3914760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587DB9A5-6906-4A6B-B687-92741E46B9AD}" type="slidenum">
              <a:rPr lang="en-US" smtClean="0"/>
              <a:pPr>
                <a:defRPr/>
              </a:pPr>
              <a:t>‹#›</a:t>
            </a:fld>
            <a:endParaRPr lang="en-US" dirty="0"/>
          </a:p>
        </p:txBody>
      </p:sp>
    </p:spTree>
    <p:extLst>
      <p:ext uri="{BB962C8B-B14F-4D97-AF65-F5344CB8AC3E}">
        <p14:creationId xmlns:p14="http://schemas.microsoft.com/office/powerpoint/2010/main" val="1067661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0" i="0">
                <a:latin typeface="Georgia"/>
                <a:cs typeface="Georgia"/>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52439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1"/>
            <a:ext cx="3008313" cy="4362340"/>
          </a:xfrm>
        </p:spPr>
        <p:txBody>
          <a:bodyPr/>
          <a:lstStyle>
            <a:lvl1pPr marL="0" indent="0">
              <a:buNone/>
              <a:defRPr sz="1400" b="0" i="1">
                <a:latin typeface="+mn-lt"/>
                <a:cs typeface="Georgi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9E0CF04-CCE6-4948-A877-1CE543EB82C7}" type="slidenum">
              <a:rPr lang="en-US" smtClean="0"/>
              <a:pPr>
                <a:defRPr/>
              </a:pPr>
              <a:t>‹#›</a:t>
            </a:fld>
            <a:endParaRPr lang="en-US" dirty="0"/>
          </a:p>
        </p:txBody>
      </p:sp>
    </p:spTree>
    <p:extLst>
      <p:ext uri="{BB962C8B-B14F-4D97-AF65-F5344CB8AC3E}">
        <p14:creationId xmlns:p14="http://schemas.microsoft.com/office/powerpoint/2010/main" val="1643157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417960"/>
          </a:xfrm>
        </p:spPr>
        <p:txBody>
          <a:bodyPr anchor="b"/>
          <a:lstStyle>
            <a:lvl1pPr algn="l">
              <a:defRPr sz="2000" b="0" i="0">
                <a:latin typeface="Georgia"/>
                <a:cs typeface="Georgia"/>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246378"/>
            <a:ext cx="5486400" cy="585622"/>
          </a:xfrm>
        </p:spPr>
        <p:txBody>
          <a:bodyPr/>
          <a:lstStyle>
            <a:lvl1pPr marL="0" indent="0">
              <a:buNone/>
              <a:defRPr sz="1400" b="0" i="1">
                <a:latin typeface="+mn-lt"/>
                <a:cs typeface="Georgi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3F115D4D-A9AD-4E6D-860A-DD070AAEAB23}" type="slidenum">
              <a:rPr lang="en-US" smtClean="0"/>
              <a:pPr>
                <a:defRPr/>
              </a:pPr>
              <a:t>‹#›</a:t>
            </a:fld>
            <a:endParaRPr lang="en-US" dirty="0"/>
          </a:p>
        </p:txBody>
      </p:sp>
    </p:spTree>
    <p:extLst>
      <p:ext uri="{BB962C8B-B14F-4D97-AF65-F5344CB8AC3E}">
        <p14:creationId xmlns:p14="http://schemas.microsoft.com/office/powerpoint/2010/main" val="1703325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644525"/>
            <a:ext cx="8229600" cy="77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7767638" y="6356350"/>
            <a:ext cx="919162"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pPr>
              <a:defRPr/>
            </a:pPr>
            <a:fld id="{DFF6D7B0-9362-4AA8-ADE1-4ED20076FC74}"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fontAlgn="base" hangingPunct="1">
        <a:spcBef>
          <a:spcPct val="0"/>
        </a:spcBef>
        <a:spcAft>
          <a:spcPct val="0"/>
        </a:spcAft>
        <a:defRPr sz="4400" kern="1200">
          <a:solidFill>
            <a:srgbClr val="225790"/>
          </a:solidFill>
          <a:latin typeface="Georgia"/>
          <a:ea typeface="ＭＳ Ｐゴシック" charset="-128"/>
          <a:cs typeface="Georgia"/>
        </a:defRPr>
      </a:lvl1pPr>
      <a:lvl2pPr algn="ctr" defTabSz="457200" rtl="0" eaLnBrk="1" fontAlgn="base" hangingPunct="1">
        <a:spcBef>
          <a:spcPct val="0"/>
        </a:spcBef>
        <a:spcAft>
          <a:spcPct val="0"/>
        </a:spcAft>
        <a:defRPr sz="4400">
          <a:solidFill>
            <a:srgbClr val="225790"/>
          </a:solidFill>
          <a:latin typeface="Georgia" charset="0"/>
          <a:ea typeface="ＭＳ Ｐゴシック" charset="-128"/>
        </a:defRPr>
      </a:lvl2pPr>
      <a:lvl3pPr algn="ctr" defTabSz="457200" rtl="0" eaLnBrk="1" fontAlgn="base" hangingPunct="1">
        <a:spcBef>
          <a:spcPct val="0"/>
        </a:spcBef>
        <a:spcAft>
          <a:spcPct val="0"/>
        </a:spcAft>
        <a:defRPr sz="4400">
          <a:solidFill>
            <a:srgbClr val="225790"/>
          </a:solidFill>
          <a:latin typeface="Georgia" charset="0"/>
          <a:ea typeface="ＭＳ Ｐゴシック" charset="-128"/>
        </a:defRPr>
      </a:lvl3pPr>
      <a:lvl4pPr algn="ctr" defTabSz="457200" rtl="0" eaLnBrk="1" fontAlgn="base" hangingPunct="1">
        <a:spcBef>
          <a:spcPct val="0"/>
        </a:spcBef>
        <a:spcAft>
          <a:spcPct val="0"/>
        </a:spcAft>
        <a:defRPr sz="4400">
          <a:solidFill>
            <a:srgbClr val="225790"/>
          </a:solidFill>
          <a:latin typeface="Georgia" charset="0"/>
          <a:ea typeface="ＭＳ Ｐゴシック" charset="-128"/>
        </a:defRPr>
      </a:lvl4pPr>
      <a:lvl5pPr algn="ctr" defTabSz="457200" rtl="0" eaLnBrk="1" fontAlgn="base" hangingPunct="1">
        <a:spcBef>
          <a:spcPct val="0"/>
        </a:spcBef>
        <a:spcAft>
          <a:spcPct val="0"/>
        </a:spcAft>
        <a:defRPr sz="4400">
          <a:solidFill>
            <a:srgbClr val="225790"/>
          </a:solidFill>
          <a:latin typeface="Georgia" charset="0"/>
          <a:ea typeface="ＭＳ Ｐゴシック" charset="-128"/>
        </a:defRPr>
      </a:lvl5pPr>
      <a:lvl6pPr marL="457200" algn="ctr" defTabSz="457200" rtl="0" eaLnBrk="1" fontAlgn="base" hangingPunct="1">
        <a:spcBef>
          <a:spcPct val="0"/>
        </a:spcBef>
        <a:spcAft>
          <a:spcPct val="0"/>
        </a:spcAft>
        <a:defRPr sz="4400">
          <a:solidFill>
            <a:srgbClr val="002D5A"/>
          </a:solidFill>
          <a:latin typeface="Georgia" charset="0"/>
          <a:ea typeface="ＭＳ Ｐゴシック" charset="-128"/>
        </a:defRPr>
      </a:lvl6pPr>
      <a:lvl7pPr marL="914400" algn="ctr" defTabSz="457200" rtl="0" eaLnBrk="1" fontAlgn="base" hangingPunct="1">
        <a:spcBef>
          <a:spcPct val="0"/>
        </a:spcBef>
        <a:spcAft>
          <a:spcPct val="0"/>
        </a:spcAft>
        <a:defRPr sz="4400">
          <a:solidFill>
            <a:srgbClr val="002D5A"/>
          </a:solidFill>
          <a:latin typeface="Georgia" charset="0"/>
          <a:ea typeface="ＭＳ Ｐゴシック" charset="-128"/>
        </a:defRPr>
      </a:lvl7pPr>
      <a:lvl8pPr marL="1371600" algn="ctr" defTabSz="457200" rtl="0" eaLnBrk="1" fontAlgn="base" hangingPunct="1">
        <a:spcBef>
          <a:spcPct val="0"/>
        </a:spcBef>
        <a:spcAft>
          <a:spcPct val="0"/>
        </a:spcAft>
        <a:defRPr sz="4400">
          <a:solidFill>
            <a:srgbClr val="002D5A"/>
          </a:solidFill>
          <a:latin typeface="Georgia" charset="0"/>
          <a:ea typeface="ＭＳ Ｐゴシック" charset="-128"/>
        </a:defRPr>
      </a:lvl8pPr>
      <a:lvl9pPr marL="1828800" algn="ctr" defTabSz="457200" rtl="0" eaLnBrk="1" fontAlgn="base" hangingPunct="1">
        <a:spcBef>
          <a:spcPct val="0"/>
        </a:spcBef>
        <a:spcAft>
          <a:spcPct val="0"/>
        </a:spcAft>
        <a:defRPr sz="4400">
          <a:solidFill>
            <a:srgbClr val="002D5A"/>
          </a:solidFill>
          <a:latin typeface="Georgia" charset="0"/>
          <a:ea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Georgia"/>
          <a:ea typeface="ＭＳ Ｐゴシック" charset="-128"/>
          <a:cs typeface="Georgia"/>
        </a:defRPr>
      </a:lvl1pPr>
      <a:lvl2pPr marL="742950" indent="-285750" algn="l" defTabSz="457200" rtl="0" eaLnBrk="1" fontAlgn="base" hangingPunct="1">
        <a:spcBef>
          <a:spcPct val="20000"/>
        </a:spcBef>
        <a:spcAft>
          <a:spcPct val="0"/>
        </a:spcAft>
        <a:buFont typeface="Arial" charset="0"/>
        <a:buChar char="–"/>
        <a:defRPr sz="2800" kern="1200">
          <a:solidFill>
            <a:srgbClr val="225790"/>
          </a:solidFill>
          <a:latin typeface="+mn-lt"/>
          <a:ea typeface="Arial" charset="0"/>
          <a:cs typeface="Arial"/>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Georgia"/>
          <a:ea typeface="Georgia" charset="0"/>
          <a:cs typeface="Georgia"/>
        </a:defRPr>
      </a:lvl3pPr>
      <a:lvl4pPr marL="1600200" indent="-228600" algn="l" defTabSz="457200" rtl="0" eaLnBrk="1" fontAlgn="base" hangingPunct="1">
        <a:spcBef>
          <a:spcPct val="20000"/>
        </a:spcBef>
        <a:spcAft>
          <a:spcPct val="0"/>
        </a:spcAft>
        <a:buFont typeface="Arial" charset="0"/>
        <a:buChar char="–"/>
        <a:defRPr sz="2000" kern="1200">
          <a:solidFill>
            <a:srgbClr val="225790"/>
          </a:solidFill>
          <a:latin typeface="+mn-lt"/>
          <a:ea typeface="Arial" charset="0"/>
          <a:cs typeface="Arial"/>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Arial"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1166400"/>
          </a:xfrm>
        </p:spPr>
        <p:txBody>
          <a:bodyPr/>
          <a:lstStyle/>
          <a:p>
            <a:r>
              <a:rPr lang="en-US" dirty="0" smtClean="0">
                <a:solidFill>
                  <a:schemeClr val="bg1"/>
                </a:solidFill>
              </a:rPr>
              <a:t>1862: Antietam and Emancipation</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4D4D4D"/>
                </a:solidFill>
              </a:rPr>
              <a:t>Antietam</a:t>
            </a:r>
            <a:endParaRPr lang="en-US" sz="4000" dirty="0">
              <a:solidFill>
                <a:srgbClr val="4D4D4D"/>
              </a:solidFill>
            </a:endParaRPr>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771383" y="1600200"/>
            <a:ext cx="5601233" cy="4205288"/>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Emancipation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2775258" y="1783080"/>
            <a:ext cx="3593483" cy="3291840"/>
          </a:xfrm>
          <a:prstGeom prst="rect">
            <a:avLst/>
          </a:prstGeom>
          <a:noFill/>
          <a:ln>
            <a:noFill/>
          </a:ln>
        </p:spPr>
      </p:pic>
    </p:spTree>
    <p:extLst>
      <p:ext uri="{BB962C8B-B14F-4D97-AF65-F5344CB8AC3E}">
        <p14:creationId xmlns:p14="http://schemas.microsoft.com/office/powerpoint/2010/main" val="23960725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4D4D4D"/>
                </a:solidFill>
              </a:rPr>
              <a:t>Emancipation</a:t>
            </a:r>
            <a:endParaRPr lang="en-US" sz="4000" dirty="0">
              <a:solidFill>
                <a:srgbClr val="4D4D4D"/>
              </a:solidFill>
            </a:endParaRPr>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600873" y="1600200"/>
            <a:ext cx="5942254" cy="4205288"/>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z="4000" dirty="0" smtClean="0">
                <a:solidFill>
                  <a:srgbClr val="4D4D4D"/>
                </a:solidFill>
              </a:rPr>
              <a:t>Emancipation</a:t>
            </a:r>
            <a:r>
              <a:rPr lang="en-US" dirty="0" smtClean="0"/>
              <a:t> </a:t>
            </a:r>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980044" y="1600200"/>
            <a:ext cx="5183912" cy="4205288"/>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sz="4000" dirty="0" smtClean="0">
                <a:solidFill>
                  <a:srgbClr val="4D4D4D"/>
                </a:solidFill>
              </a:rPr>
              <a:t>Emancipation</a:t>
            </a:r>
          </a:p>
        </p:txBody>
      </p:sp>
      <p:pic>
        <p:nvPicPr>
          <p:cNvPr id="22531" name="Content Placeholder 5" descr="Constitution.jpg"/>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762000" y="1600200"/>
            <a:ext cx="3496622" cy="4232275"/>
          </a:xfrm>
          <a:prstGeom prst="rect">
            <a:avLst/>
          </a:prstGeom>
          <a:noFill/>
          <a:ln>
            <a:noFill/>
          </a:ln>
        </p:spPr>
      </p:pic>
      <p:sp>
        <p:nvSpPr>
          <p:cNvPr id="2" name="Content Placeholder 1"/>
          <p:cNvSpPr>
            <a:spLocks noGrp="1"/>
          </p:cNvSpPr>
          <p:nvPr>
            <p:ph sz="half" idx="2"/>
          </p:nvPr>
        </p:nvSpPr>
        <p:spPr/>
        <p:txBody>
          <a:bodyPr/>
          <a:lstStyle/>
          <a:p>
            <a:pPr marL="0" indent="0">
              <a:buNone/>
            </a:pPr>
            <a:r>
              <a:rPr lang="en-US" sz="2200" dirty="0">
                <a:latin typeface="Georgia" pitchFamily="18" charset="0"/>
              </a:rPr>
              <a:t>His first challenge was that the U.S. Constitution did not prohibit slavery. Individual states could outlaw slavery, but not the U.S. Government.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sz="4000" dirty="0" smtClean="0">
                <a:solidFill>
                  <a:srgbClr val="4D4D4D"/>
                </a:solidFill>
              </a:rPr>
              <a:t>Emancipation</a:t>
            </a:r>
          </a:p>
        </p:txBody>
      </p:sp>
      <p:pic>
        <p:nvPicPr>
          <p:cNvPr id="22531" name="Content Placeholder 3" descr="USPSLincoln3.jpg"/>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457200" y="1752600"/>
            <a:ext cx="4038600" cy="2444588"/>
          </a:xfrm>
        </p:spPr>
      </p:pic>
      <p:sp>
        <p:nvSpPr>
          <p:cNvPr id="2" name="Content Placeholder 1"/>
          <p:cNvSpPr>
            <a:spLocks noGrp="1"/>
          </p:cNvSpPr>
          <p:nvPr>
            <p:ph sz="half" idx="2"/>
          </p:nvPr>
        </p:nvSpPr>
        <p:spPr/>
        <p:txBody>
          <a:bodyPr/>
          <a:lstStyle/>
          <a:p>
            <a:pPr marL="0" indent="0">
              <a:buNone/>
            </a:pPr>
            <a:r>
              <a:rPr lang="en-US" sz="2200" dirty="0" smtClean="0">
                <a:latin typeface="Georgia" pitchFamily="18" charset="0"/>
              </a:rPr>
              <a:t>Lincoln </a:t>
            </a:r>
            <a:r>
              <a:rPr lang="en-US" sz="2200" dirty="0">
                <a:latin typeface="Georgia" pitchFamily="18" charset="0"/>
              </a:rPr>
              <a:t>used his background as a lawyer to come up with a solution more or less based on the following questions that I would like you to answer: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sz="4000" dirty="0" smtClean="0">
                <a:solidFill>
                  <a:srgbClr val="4D4D4D"/>
                </a:solidFill>
              </a:rPr>
              <a:t>Emancipation</a:t>
            </a:r>
            <a:endParaRPr lang="en-US" sz="4000" i="1" dirty="0" smtClean="0">
              <a:solidFill>
                <a:srgbClr val="4D4D4D"/>
              </a:solidFill>
            </a:endParaRPr>
          </a:p>
        </p:txBody>
      </p:sp>
      <p:pic>
        <p:nvPicPr>
          <p:cNvPr id="24579" name="Content Placeholder 3" descr="slavery chains.jpg"/>
          <p:cNvPicPr>
            <a:picLocks noGrp="1" noChangeAspect="1"/>
          </p:cNvPicPr>
          <p:nvPr>
            <p:ph sz="half" idx="1"/>
          </p:nvPr>
        </p:nvPicPr>
        <p:blipFill>
          <a:blip r:embed="rId2">
            <a:extLst>
              <a:ext uri="{28A0092B-C50C-407E-A947-70E740481C1C}">
                <a14:useLocalDpi xmlns:a14="http://schemas.microsoft.com/office/drawing/2010/main"/>
              </a:ext>
            </a:extLst>
          </a:blip>
          <a:stretch>
            <a:fillRect/>
          </a:stretch>
        </p:blipFill>
        <p:spPr>
          <a:xfrm>
            <a:off x="580404" y="1676399"/>
            <a:ext cx="3762995" cy="4048463"/>
          </a:xfrm>
          <a:prstGeom prst="rect">
            <a:avLst/>
          </a:prstGeom>
          <a:noFill/>
          <a:ln>
            <a:noFill/>
          </a:ln>
        </p:spPr>
      </p:pic>
      <p:sp>
        <p:nvSpPr>
          <p:cNvPr id="2" name="Content Placeholder 1"/>
          <p:cNvSpPr>
            <a:spLocks noGrp="1"/>
          </p:cNvSpPr>
          <p:nvPr>
            <p:ph sz="half" idx="2"/>
          </p:nvPr>
        </p:nvSpPr>
        <p:spPr/>
        <p:txBody>
          <a:bodyPr/>
          <a:lstStyle/>
          <a:p>
            <a:pPr marL="0" indent="0">
              <a:buNone/>
            </a:pPr>
            <a:r>
              <a:rPr lang="en-US" sz="2200" dirty="0" smtClean="0">
                <a:solidFill>
                  <a:srgbClr val="225790"/>
                </a:solidFill>
                <a:latin typeface="+mj-lt"/>
              </a:rPr>
              <a:t>Question: </a:t>
            </a:r>
          </a:p>
          <a:p>
            <a:pPr marL="0" indent="0">
              <a:buNone/>
            </a:pPr>
            <a:r>
              <a:rPr lang="en-US" sz="2200" dirty="0" smtClean="0"/>
              <a:t>How </a:t>
            </a:r>
            <a:r>
              <a:rPr lang="en-US" sz="2200" dirty="0"/>
              <a:t>did slave owners legally consider their slaves (and horses, buildings, etc…)?</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sz="4000" dirty="0" smtClean="0">
                <a:solidFill>
                  <a:srgbClr val="4D4D4D"/>
                </a:solidFill>
              </a:rPr>
              <a:t>Emancipation</a:t>
            </a:r>
          </a:p>
        </p:txBody>
      </p:sp>
      <p:pic>
        <p:nvPicPr>
          <p:cNvPr id="25603" name="Content Placeholder 3" descr="31259.jpg"/>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457200" y="1676400"/>
            <a:ext cx="4038600" cy="2689707"/>
          </a:xfrm>
          <a:prstGeom prst="rect">
            <a:avLst/>
          </a:prstGeom>
          <a:noFill/>
          <a:ln>
            <a:noFill/>
          </a:ln>
        </p:spPr>
      </p:pic>
      <p:sp>
        <p:nvSpPr>
          <p:cNvPr id="2" name="Content Placeholder 1"/>
          <p:cNvSpPr>
            <a:spLocks noGrp="1"/>
          </p:cNvSpPr>
          <p:nvPr>
            <p:ph sz="half" idx="2"/>
          </p:nvPr>
        </p:nvSpPr>
        <p:spPr/>
        <p:txBody>
          <a:bodyPr/>
          <a:lstStyle/>
          <a:p>
            <a:pPr marL="0" indent="0">
              <a:buNone/>
            </a:pPr>
            <a:r>
              <a:rPr lang="en-US" sz="2200" dirty="0" smtClean="0">
                <a:solidFill>
                  <a:srgbClr val="225790"/>
                </a:solidFill>
                <a:latin typeface="+mj-lt"/>
              </a:rPr>
              <a:t>Answer: </a:t>
            </a:r>
          </a:p>
          <a:p>
            <a:pPr marL="0" indent="0">
              <a:buNone/>
            </a:pPr>
            <a:r>
              <a:rPr lang="en-US" sz="2200" dirty="0" smtClean="0">
                <a:latin typeface="Georgia" pitchFamily="18" charset="0"/>
              </a:rPr>
              <a:t>Slaves </a:t>
            </a:r>
            <a:r>
              <a:rPr lang="en-US" sz="2200" dirty="0">
                <a:latin typeface="Georgia" pitchFamily="18" charset="0"/>
              </a:rPr>
              <a:t>were considered to be property.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4000" dirty="0" smtClean="0">
                <a:solidFill>
                  <a:srgbClr val="4D4D4D"/>
                </a:solidFill>
              </a:rPr>
              <a:t>Emancipation</a:t>
            </a:r>
            <a:endParaRPr lang="en-US" sz="4000" dirty="0">
              <a:solidFill>
                <a:srgbClr val="4D4D4D"/>
              </a:solidFill>
            </a:endParaRPr>
          </a:p>
        </p:txBody>
      </p:sp>
      <p:pic>
        <p:nvPicPr>
          <p:cNvPr id="26627" name="Content Placeholder 3" descr="jacksonspoils.jpg"/>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1497912" y="1600200"/>
            <a:ext cx="2921688" cy="4232275"/>
          </a:xfrm>
          <a:prstGeom prst="rect">
            <a:avLst/>
          </a:prstGeom>
          <a:noFill/>
          <a:ln>
            <a:noFill/>
          </a:ln>
        </p:spPr>
      </p:pic>
      <p:sp>
        <p:nvSpPr>
          <p:cNvPr id="3" name="Content Placeholder 2"/>
          <p:cNvSpPr>
            <a:spLocks noGrp="1"/>
          </p:cNvSpPr>
          <p:nvPr>
            <p:ph sz="half" idx="2"/>
          </p:nvPr>
        </p:nvSpPr>
        <p:spPr/>
        <p:txBody>
          <a:bodyPr/>
          <a:lstStyle/>
          <a:p>
            <a:pPr marL="0" indent="0">
              <a:buNone/>
            </a:pPr>
            <a:r>
              <a:rPr lang="en-US" sz="2200" dirty="0" smtClean="0">
                <a:solidFill>
                  <a:srgbClr val="225790"/>
                </a:solidFill>
                <a:latin typeface="+mj-lt"/>
              </a:rPr>
              <a:t>Question: </a:t>
            </a:r>
          </a:p>
          <a:p>
            <a:pPr marL="0" indent="0">
              <a:buNone/>
            </a:pPr>
            <a:r>
              <a:rPr lang="en-US" sz="2200" dirty="0" smtClean="0"/>
              <a:t>What </a:t>
            </a:r>
            <a:r>
              <a:rPr lang="en-US" sz="2200" dirty="0"/>
              <a:t>happens to property that armies capture from their enemy during a war?</a:t>
            </a:r>
          </a:p>
        </p:txBody>
      </p:sp>
      <p:sp>
        <p:nvSpPr>
          <p:cNvPr id="25604" name="Rectangle 3"/>
          <p:cNvSpPr>
            <a:spLocks noChangeArrowheads="1"/>
          </p:cNvSpPr>
          <p:nvPr/>
        </p:nvSpPr>
        <p:spPr bwMode="auto">
          <a:xfrm>
            <a:off x="6937375" y="6611938"/>
            <a:ext cx="2206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000" i="1"/>
              <a:t>Image courtesy Library of Congress</a:t>
            </a:r>
            <a:endParaRPr lang="en-US" sz="10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sz="4000" dirty="0" smtClean="0">
                <a:solidFill>
                  <a:srgbClr val="4D4D4D"/>
                </a:solidFill>
              </a:rPr>
              <a:t>Emancipation</a:t>
            </a:r>
          </a:p>
        </p:txBody>
      </p:sp>
      <p:pic>
        <p:nvPicPr>
          <p:cNvPr id="27651" name="Content Placeholder 3" descr="nyihobblex.jpg"/>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457200" y="1752600"/>
            <a:ext cx="4038600" cy="3008757"/>
          </a:xfrm>
          <a:prstGeom prst="rect">
            <a:avLst/>
          </a:prstGeom>
          <a:noFill/>
          <a:ln>
            <a:noFill/>
          </a:ln>
        </p:spPr>
      </p:pic>
      <p:sp>
        <p:nvSpPr>
          <p:cNvPr id="2" name="Content Placeholder 1"/>
          <p:cNvSpPr>
            <a:spLocks noGrp="1"/>
          </p:cNvSpPr>
          <p:nvPr>
            <p:ph sz="half" idx="2"/>
          </p:nvPr>
        </p:nvSpPr>
        <p:spPr/>
        <p:txBody>
          <a:bodyPr/>
          <a:lstStyle/>
          <a:p>
            <a:pPr marL="0" indent="0">
              <a:buNone/>
            </a:pPr>
            <a:r>
              <a:rPr lang="en-US" sz="2200" dirty="0" smtClean="0">
                <a:solidFill>
                  <a:srgbClr val="225790"/>
                </a:solidFill>
                <a:latin typeface="+mj-lt"/>
              </a:rPr>
              <a:t>Answer: </a:t>
            </a:r>
          </a:p>
          <a:p>
            <a:pPr marL="0" indent="0">
              <a:buNone/>
            </a:pPr>
            <a:r>
              <a:rPr lang="en-US" sz="2200" dirty="0" smtClean="0"/>
              <a:t>The </a:t>
            </a:r>
            <a:r>
              <a:rPr lang="en-US" sz="2200" dirty="0"/>
              <a:t>property captured (called contraband) belongs to the army that captured it and its government.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381000"/>
            <a:ext cx="8229600" cy="773113"/>
          </a:xfrm>
        </p:spPr>
        <p:txBody>
          <a:bodyPr/>
          <a:lstStyle/>
          <a:p>
            <a:r>
              <a:rPr lang="en-US" sz="4000" dirty="0" smtClean="0">
                <a:solidFill>
                  <a:srgbClr val="4D4D4D"/>
                </a:solidFill>
              </a:rPr>
              <a:t>Antietam &amp; Emancipation</a:t>
            </a:r>
            <a:r>
              <a:rPr lang="en-US" sz="4000" dirty="0" smtClean="0"/>
              <a:t> </a:t>
            </a:r>
            <a:endParaRPr lang="en-US" sz="4000" dirty="0"/>
          </a:p>
        </p:txBody>
      </p:sp>
      <p:sp>
        <p:nvSpPr>
          <p:cNvPr id="6" name="Content Placeholder 5"/>
          <p:cNvSpPr>
            <a:spLocks noGrp="1"/>
          </p:cNvSpPr>
          <p:nvPr>
            <p:ph idx="1"/>
          </p:nvPr>
        </p:nvSpPr>
        <p:spPr>
          <a:xfrm>
            <a:off x="1612392" y="2590800"/>
            <a:ext cx="6553200" cy="1676399"/>
          </a:xfrm>
        </p:spPr>
        <p:txBody>
          <a:bodyPr/>
          <a:lstStyle/>
          <a:p>
            <a:pPr marL="0" indent="0">
              <a:buNone/>
            </a:pPr>
            <a:r>
              <a:rPr lang="en-US" sz="3600" dirty="0" smtClean="0">
                <a:latin typeface="Georgia" pitchFamily="18" charset="0"/>
              </a:rPr>
              <a:t>Activity</a:t>
            </a:r>
            <a:r>
              <a:rPr lang="en-US" sz="2200" dirty="0" smtClean="0">
                <a:latin typeface="Georgia" pitchFamily="18" charset="0"/>
              </a:rPr>
              <a:t/>
            </a:r>
            <a:br>
              <a:rPr lang="en-US" sz="2200" dirty="0" smtClean="0">
                <a:latin typeface="Georgia" pitchFamily="18" charset="0"/>
              </a:rPr>
            </a:br>
            <a:r>
              <a:rPr lang="en-US" sz="2200" dirty="0" smtClean="0">
                <a:solidFill>
                  <a:srgbClr val="225790"/>
                </a:solidFill>
                <a:latin typeface="+mj-lt"/>
              </a:rPr>
              <a:t>Pick </a:t>
            </a:r>
            <a:r>
              <a:rPr lang="en-US" sz="2200" dirty="0">
                <a:solidFill>
                  <a:srgbClr val="225790"/>
                </a:solidFill>
                <a:latin typeface="+mj-lt"/>
              </a:rPr>
              <a:t>up a post-it note and answer the</a:t>
            </a:r>
            <a:r>
              <a:rPr lang="en-US" sz="2200" dirty="0" smtClean="0">
                <a:solidFill>
                  <a:srgbClr val="225790"/>
                </a:solidFill>
                <a:latin typeface="+mj-lt"/>
              </a:rPr>
              <a:t> </a:t>
            </a:r>
            <a:br>
              <a:rPr lang="en-US" sz="2200" dirty="0" smtClean="0">
                <a:solidFill>
                  <a:srgbClr val="225790"/>
                </a:solidFill>
                <a:latin typeface="+mj-lt"/>
              </a:rPr>
            </a:br>
            <a:r>
              <a:rPr lang="en-US" sz="2200" dirty="0" smtClean="0">
                <a:solidFill>
                  <a:srgbClr val="225790"/>
                </a:solidFill>
                <a:latin typeface="+mj-lt"/>
              </a:rPr>
              <a:t>following </a:t>
            </a:r>
            <a:r>
              <a:rPr lang="en-US" sz="2200" dirty="0">
                <a:solidFill>
                  <a:srgbClr val="225790"/>
                </a:solidFill>
                <a:latin typeface="+mj-lt"/>
              </a:rPr>
              <a:t>question:</a:t>
            </a:r>
            <a:br>
              <a:rPr lang="en-US" sz="2200" dirty="0">
                <a:solidFill>
                  <a:srgbClr val="225790"/>
                </a:solidFill>
                <a:latin typeface="+mj-lt"/>
              </a:rPr>
            </a:br>
            <a:r>
              <a:rPr lang="en-US" sz="2200" dirty="0">
                <a:solidFill>
                  <a:srgbClr val="225790"/>
                </a:solidFill>
                <a:latin typeface="+mj-lt"/>
              </a:rPr>
              <a:t/>
            </a:r>
            <a:br>
              <a:rPr lang="en-US" sz="2200" dirty="0">
                <a:solidFill>
                  <a:srgbClr val="225790"/>
                </a:solidFill>
                <a:latin typeface="+mj-lt"/>
              </a:rPr>
            </a:br>
            <a:r>
              <a:rPr lang="en-US" sz="2200" dirty="0">
                <a:solidFill>
                  <a:srgbClr val="225790"/>
                </a:solidFill>
                <a:latin typeface="+mj-lt"/>
              </a:rPr>
              <a:t>What does “emancipation” mean?</a:t>
            </a:r>
          </a:p>
        </p:txBody>
      </p:sp>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762000" y="2760025"/>
            <a:ext cx="850392" cy="668975"/>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4D4D4D"/>
                </a:solidFill>
              </a:rPr>
              <a:t>Emancipation</a:t>
            </a:r>
            <a:endParaRPr lang="en-US" sz="4000" dirty="0">
              <a:solidFill>
                <a:srgbClr val="4D4D4D"/>
              </a:solidFill>
            </a:endParaRPr>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297230" y="1600200"/>
            <a:ext cx="6549540" cy="4205288"/>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sz="4000" dirty="0" smtClean="0">
                <a:solidFill>
                  <a:srgbClr val="4D4D4D"/>
                </a:solidFill>
              </a:rPr>
              <a:t>Emancipation</a:t>
            </a:r>
          </a:p>
        </p:txBody>
      </p:sp>
      <p:pic>
        <p:nvPicPr>
          <p:cNvPr id="31747" name="Content Placeholder 3" descr="emancipation-proclamationna.jpg"/>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1863344" y="1600200"/>
            <a:ext cx="2708656" cy="4232275"/>
          </a:xfrm>
          <a:prstGeom prst="rect">
            <a:avLst/>
          </a:prstGeom>
          <a:noFill/>
          <a:ln>
            <a:noFill/>
          </a:ln>
        </p:spPr>
      </p:pic>
      <p:sp>
        <p:nvSpPr>
          <p:cNvPr id="5" name="Content Placeholder 4"/>
          <p:cNvSpPr>
            <a:spLocks noGrp="1"/>
          </p:cNvSpPr>
          <p:nvPr>
            <p:ph sz="half" idx="2"/>
          </p:nvPr>
        </p:nvSpPr>
        <p:spPr>
          <a:xfrm>
            <a:off x="5727192" y="1600200"/>
            <a:ext cx="3112008" cy="4231801"/>
          </a:xfrm>
        </p:spPr>
        <p:txBody>
          <a:bodyPr/>
          <a:lstStyle/>
          <a:p>
            <a:pPr marL="0" indent="0">
              <a:buNone/>
            </a:pPr>
            <a:r>
              <a:rPr lang="en-US" sz="3600" dirty="0" smtClean="0"/>
              <a:t>Activity</a:t>
            </a:r>
            <a:r>
              <a:rPr lang="en-US" sz="2200" dirty="0" smtClean="0"/>
              <a:t/>
            </a:r>
            <a:br>
              <a:rPr lang="en-US" sz="2200" dirty="0" smtClean="0"/>
            </a:br>
            <a:r>
              <a:rPr lang="en-US" sz="2200" dirty="0" smtClean="0">
                <a:solidFill>
                  <a:srgbClr val="225790"/>
                </a:solidFill>
                <a:latin typeface="+mj-lt"/>
              </a:rPr>
              <a:t>Look </a:t>
            </a:r>
            <a:r>
              <a:rPr lang="en-US" sz="2200" dirty="0">
                <a:solidFill>
                  <a:srgbClr val="225790"/>
                </a:solidFill>
                <a:latin typeface="+mj-lt"/>
              </a:rPr>
              <a:t>at your excerpt from the Emancipation Proclamation. </a:t>
            </a:r>
            <a:br>
              <a:rPr lang="en-US" sz="2200" dirty="0">
                <a:solidFill>
                  <a:srgbClr val="225790"/>
                </a:solidFill>
                <a:latin typeface="+mj-lt"/>
              </a:rPr>
            </a:br>
            <a:r>
              <a:rPr lang="en-US" sz="2200" dirty="0">
                <a:solidFill>
                  <a:srgbClr val="225790"/>
                </a:solidFill>
                <a:latin typeface="+mj-lt"/>
              </a:rPr>
              <a:t/>
            </a:r>
            <a:br>
              <a:rPr lang="en-US" sz="2200" dirty="0">
                <a:solidFill>
                  <a:srgbClr val="225790"/>
                </a:solidFill>
                <a:latin typeface="+mj-lt"/>
              </a:rPr>
            </a:br>
            <a:r>
              <a:rPr lang="en-US" sz="2200" dirty="0">
                <a:solidFill>
                  <a:srgbClr val="225790"/>
                </a:solidFill>
                <a:latin typeface="+mj-lt"/>
              </a:rPr>
              <a:t>Let’s read the second paragraph together.</a:t>
            </a:r>
          </a:p>
        </p:txBody>
      </p:sp>
      <p:sp>
        <p:nvSpPr>
          <p:cNvPr id="28676" name="Rectangle 3"/>
          <p:cNvSpPr>
            <a:spLocks noChangeArrowheads="1"/>
          </p:cNvSpPr>
          <p:nvPr/>
        </p:nvSpPr>
        <p:spPr bwMode="auto">
          <a:xfrm>
            <a:off x="6937375" y="6611938"/>
            <a:ext cx="2206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000" i="1"/>
              <a:t>Image courtesy Library of Congress</a:t>
            </a:r>
            <a:endParaRPr lang="en-US" sz="100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4876800" y="1757204"/>
            <a:ext cx="850392" cy="668975"/>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sz="4000" dirty="0" smtClean="0">
                <a:solidFill>
                  <a:srgbClr val="4D4D4D"/>
                </a:solidFill>
              </a:rPr>
              <a:t>Emancipation</a:t>
            </a:r>
            <a:endParaRPr lang="en-US" sz="4000" i="1" dirty="0" smtClean="0">
              <a:solidFill>
                <a:srgbClr val="4D4D4D"/>
              </a:solidFill>
            </a:endParaRPr>
          </a:p>
        </p:txBody>
      </p:sp>
      <p:pic>
        <p:nvPicPr>
          <p:cNvPr id="29699" name="Content Placeholder 3" descr="Antietamhagerstownrdloc.jpg"/>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457200" y="1681137"/>
            <a:ext cx="4038600" cy="4070400"/>
          </a:xfrm>
          <a:prstGeom prst="rect">
            <a:avLst/>
          </a:prstGeom>
          <a:noFill/>
          <a:ln>
            <a:noFill/>
          </a:ln>
        </p:spPr>
      </p:pic>
      <p:sp>
        <p:nvSpPr>
          <p:cNvPr id="2" name="Content Placeholder 1"/>
          <p:cNvSpPr>
            <a:spLocks noGrp="1"/>
          </p:cNvSpPr>
          <p:nvPr>
            <p:ph sz="half" idx="2"/>
          </p:nvPr>
        </p:nvSpPr>
        <p:spPr/>
        <p:txBody>
          <a:bodyPr/>
          <a:lstStyle/>
          <a:p>
            <a:pPr marL="0" indent="0">
              <a:buNone/>
            </a:pPr>
            <a:r>
              <a:rPr lang="en-US" sz="2200" dirty="0"/>
              <a:t>The war was no longer just about preserving the union, it was also about freeing the slaves.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4D4D4D"/>
                </a:solidFill>
              </a:rPr>
              <a:t>Emancipation</a:t>
            </a:r>
            <a:endParaRPr lang="en-US" sz="4000" dirty="0">
              <a:solidFill>
                <a:srgbClr val="4D4D4D"/>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1278645" y="1600200"/>
            <a:ext cx="6586709" cy="4205288"/>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United States Colored Troops</a:t>
            </a:r>
            <a:endParaRPr lang="en-US" dirty="0"/>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949457" y="1600200"/>
            <a:ext cx="5245085" cy="4205288"/>
          </a:xfrm>
        </p:spPr>
      </p:pic>
    </p:spTree>
    <p:extLst>
      <p:ext uri="{BB962C8B-B14F-4D97-AF65-F5344CB8AC3E}">
        <p14:creationId xmlns:p14="http://schemas.microsoft.com/office/powerpoint/2010/main" val="7250656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sz="4000" dirty="0" smtClean="0">
                <a:solidFill>
                  <a:srgbClr val="4D4D4D"/>
                </a:solidFill>
              </a:rPr>
              <a:t>United States Colored Troops</a:t>
            </a:r>
          </a:p>
        </p:txBody>
      </p:sp>
      <p:pic>
        <p:nvPicPr>
          <p:cNvPr id="36867" name="Content Placeholder 3" descr="1807294.jpg"/>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1725736" y="1600200"/>
            <a:ext cx="2465264" cy="4232275"/>
          </a:xfrm>
          <a:prstGeom prst="rect">
            <a:avLst/>
          </a:prstGeom>
          <a:noFill/>
          <a:ln>
            <a:noFill/>
          </a:ln>
        </p:spPr>
      </p:pic>
      <p:sp>
        <p:nvSpPr>
          <p:cNvPr id="2" name="Content Placeholder 1"/>
          <p:cNvSpPr>
            <a:spLocks noGrp="1"/>
          </p:cNvSpPr>
          <p:nvPr>
            <p:ph sz="half" idx="2"/>
          </p:nvPr>
        </p:nvSpPr>
        <p:spPr>
          <a:xfrm>
            <a:off x="5410200" y="1600200"/>
            <a:ext cx="3352800" cy="4231801"/>
          </a:xfrm>
        </p:spPr>
        <p:txBody>
          <a:bodyPr/>
          <a:lstStyle/>
          <a:p>
            <a:pPr marL="0" indent="0">
              <a:buNone/>
            </a:pPr>
            <a:r>
              <a:rPr lang="en-US" sz="2200" dirty="0">
                <a:latin typeface="Georgia" pitchFamily="18" charset="0"/>
              </a:rPr>
              <a:t>In the Emancipation Proclamation Lincoln addressed the enlistment of African Americans in the United States armed forces. </a:t>
            </a:r>
            <a:br>
              <a:rPr lang="en-US" sz="2200" dirty="0">
                <a:latin typeface="Georgia" pitchFamily="18" charset="0"/>
              </a:rPr>
            </a:br>
            <a:r>
              <a:rPr lang="en-US" sz="2200" dirty="0" smtClean="0">
                <a:latin typeface="Georgia" pitchFamily="18" charset="0"/>
              </a:rPr>
              <a:t/>
            </a:r>
            <a:br>
              <a:rPr lang="en-US" sz="2200" dirty="0" smtClean="0">
                <a:latin typeface="Georgia" pitchFamily="18" charset="0"/>
              </a:rPr>
            </a:br>
            <a:r>
              <a:rPr lang="en-US" sz="3600" dirty="0" smtClean="0">
                <a:latin typeface="Georgia" pitchFamily="18" charset="0"/>
              </a:rPr>
              <a:t>Activity</a:t>
            </a:r>
            <a:r>
              <a:rPr lang="en-US" sz="2200" dirty="0" smtClean="0">
                <a:latin typeface="Georgia" pitchFamily="18" charset="0"/>
              </a:rPr>
              <a:t/>
            </a:r>
            <a:br>
              <a:rPr lang="en-US" sz="2200" dirty="0" smtClean="0">
                <a:latin typeface="Georgia" pitchFamily="18" charset="0"/>
              </a:rPr>
            </a:br>
            <a:r>
              <a:rPr lang="en-US" sz="2200" dirty="0" smtClean="0">
                <a:solidFill>
                  <a:srgbClr val="225790"/>
                </a:solidFill>
                <a:latin typeface="+mj-lt"/>
              </a:rPr>
              <a:t>In </a:t>
            </a:r>
            <a:r>
              <a:rPr lang="en-US" sz="2200" dirty="0">
                <a:solidFill>
                  <a:srgbClr val="225790"/>
                </a:solidFill>
                <a:latin typeface="+mj-lt"/>
              </a:rPr>
              <a:t>paragraph #8 Lincoln discusses them being accepted into the military.  Let’s read it together. </a:t>
            </a:r>
          </a:p>
        </p:txBody>
      </p:sp>
      <p:sp>
        <p:nvSpPr>
          <p:cNvPr id="34820" name="Rectangle 3"/>
          <p:cNvSpPr>
            <a:spLocks noChangeArrowheads="1"/>
          </p:cNvSpPr>
          <p:nvPr/>
        </p:nvSpPr>
        <p:spPr bwMode="auto">
          <a:xfrm>
            <a:off x="6937375" y="6611938"/>
            <a:ext cx="2206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000" i="1"/>
              <a:t>Image courtesy Library of Congress</a:t>
            </a:r>
            <a:endParaRPr lang="en-US" sz="100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4604197" y="4038600"/>
            <a:ext cx="850392" cy="668975"/>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rgbClr val="4D4D4D"/>
                </a:solidFill>
              </a:rPr>
              <a:t>United States Colored Troops</a:t>
            </a:r>
            <a:endParaRPr lang="en-US" sz="4000" dirty="0"/>
          </a:p>
        </p:txBody>
      </p:sp>
      <p:pic>
        <p:nvPicPr>
          <p:cNvPr id="14" name="Content Placeholder 13"/>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1571625" y="1774031"/>
            <a:ext cx="6000750" cy="3857625"/>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z="4000" dirty="0">
                <a:solidFill>
                  <a:srgbClr val="4D4D4D"/>
                </a:solidFill>
              </a:rPr>
              <a:t>United States Colored Troops</a:t>
            </a:r>
            <a:endParaRPr lang="en-US" sz="4000" dirty="0" smtClean="0">
              <a:solidFill>
                <a:srgbClr val="4D4D4D"/>
              </a:solidFill>
            </a:endParaRPr>
          </a:p>
        </p:txBody>
      </p:sp>
      <p:pic>
        <p:nvPicPr>
          <p:cNvPr id="38915" name="Content Placeholder 3" descr="general order 143 national archives.jpg"/>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1579147" y="1600200"/>
            <a:ext cx="2840453" cy="4232275"/>
          </a:xfrm>
          <a:prstGeom prst="rect">
            <a:avLst/>
          </a:prstGeom>
          <a:noFill/>
          <a:ln>
            <a:noFill/>
          </a:ln>
        </p:spPr>
      </p:pic>
      <p:sp>
        <p:nvSpPr>
          <p:cNvPr id="2" name="Content Placeholder 1"/>
          <p:cNvSpPr>
            <a:spLocks noGrp="1"/>
          </p:cNvSpPr>
          <p:nvPr>
            <p:ph sz="half" idx="2"/>
          </p:nvPr>
        </p:nvSpPr>
        <p:spPr>
          <a:xfrm>
            <a:off x="5791200" y="1600200"/>
            <a:ext cx="2971800" cy="4231801"/>
          </a:xfrm>
        </p:spPr>
        <p:txBody>
          <a:bodyPr/>
          <a:lstStyle/>
          <a:p>
            <a:pPr marL="0" indent="0">
              <a:buNone/>
            </a:pPr>
            <a:r>
              <a:rPr lang="en-US" sz="3600" dirty="0" smtClean="0">
                <a:latin typeface="Georgia" pitchFamily="18" charset="0"/>
              </a:rPr>
              <a:t>Activity</a:t>
            </a:r>
            <a:r>
              <a:rPr lang="en-US" sz="2200" dirty="0" smtClean="0">
                <a:latin typeface="Georgia" pitchFamily="18" charset="0"/>
              </a:rPr>
              <a:t/>
            </a:r>
            <a:br>
              <a:rPr lang="en-US" sz="2200" dirty="0" smtClean="0">
                <a:latin typeface="Georgia" pitchFamily="18" charset="0"/>
              </a:rPr>
            </a:br>
            <a:r>
              <a:rPr lang="en-US" sz="2200" dirty="0" smtClean="0">
                <a:solidFill>
                  <a:srgbClr val="225790"/>
                </a:solidFill>
                <a:latin typeface="+mj-lt"/>
              </a:rPr>
              <a:t>Let’s </a:t>
            </a:r>
            <a:r>
              <a:rPr lang="en-US" sz="2200" dirty="0">
                <a:solidFill>
                  <a:srgbClr val="225790"/>
                </a:solidFill>
                <a:latin typeface="+mj-lt"/>
              </a:rPr>
              <a:t>read an excerpts from General Order 143, which created the “United States Colored Troops” (USCT).</a:t>
            </a:r>
          </a:p>
        </p:txBody>
      </p:sp>
      <p:sp>
        <p:nvSpPr>
          <p:cNvPr id="36868" name="Rectangle 3"/>
          <p:cNvSpPr>
            <a:spLocks noChangeArrowheads="1"/>
          </p:cNvSpPr>
          <p:nvPr/>
        </p:nvSpPr>
        <p:spPr bwMode="auto">
          <a:xfrm>
            <a:off x="7058025" y="6611938"/>
            <a:ext cx="20859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000" i="1"/>
              <a:t>Image courtesy National Archives</a:t>
            </a:r>
            <a:endParaRPr lang="en-US" sz="100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4876800" y="1731447"/>
            <a:ext cx="850392" cy="668975"/>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z="4000" dirty="0">
                <a:solidFill>
                  <a:srgbClr val="4D4D4D"/>
                </a:solidFill>
              </a:rPr>
              <a:t>United States Colored Troops</a:t>
            </a:r>
            <a:endParaRPr lang="en-US" sz="4000" dirty="0" smtClean="0">
              <a:solidFill>
                <a:srgbClr val="4D4D4D"/>
              </a:solidFill>
            </a:endParaRPr>
          </a:p>
        </p:txBody>
      </p:sp>
      <p:pic>
        <p:nvPicPr>
          <p:cNvPr id="39939" name="Content Placeholder 3" descr="CHP_War_Memorialusctedu.jpg"/>
          <p:cNvPicPr>
            <a:picLocks noGrp="1" noChangeAspect="1"/>
          </p:cNvPicPr>
          <p:nvPr>
            <p:ph sz="half" idx="1"/>
          </p:nvPr>
        </p:nvPicPr>
        <p:blipFill>
          <a:blip r:embed="rId2">
            <a:extLst>
              <a:ext uri="{28A0092B-C50C-407E-A947-70E740481C1C}">
                <a14:useLocalDpi xmlns:a14="http://schemas.microsoft.com/office/drawing/2010/main"/>
              </a:ext>
            </a:extLst>
          </a:blip>
          <a:stretch>
            <a:fillRect/>
          </a:stretch>
        </p:blipFill>
        <p:spPr>
          <a:xfrm>
            <a:off x="457200" y="1752600"/>
            <a:ext cx="4000500" cy="2800350"/>
          </a:xfrm>
          <a:prstGeom prst="rect">
            <a:avLst/>
          </a:prstGeom>
          <a:noFill/>
          <a:ln>
            <a:noFill/>
          </a:ln>
        </p:spPr>
      </p:pic>
      <p:sp>
        <p:nvSpPr>
          <p:cNvPr id="2" name="Content Placeholder 1"/>
          <p:cNvSpPr>
            <a:spLocks noGrp="1"/>
          </p:cNvSpPr>
          <p:nvPr>
            <p:ph sz="half" idx="2"/>
          </p:nvPr>
        </p:nvSpPr>
        <p:spPr/>
        <p:txBody>
          <a:bodyPr/>
          <a:lstStyle/>
          <a:p>
            <a:pPr marL="0" indent="0">
              <a:buNone/>
            </a:pPr>
            <a:r>
              <a:rPr lang="en-US" sz="2200" dirty="0" smtClean="0">
                <a:solidFill>
                  <a:srgbClr val="225790"/>
                </a:solidFill>
                <a:latin typeface="+mj-lt"/>
              </a:rPr>
              <a:t>Question: </a:t>
            </a:r>
          </a:p>
          <a:p>
            <a:pPr marL="0" indent="0">
              <a:buNone/>
            </a:pPr>
            <a:r>
              <a:rPr lang="en-US" sz="2200" dirty="0" smtClean="0">
                <a:latin typeface="Georgia" pitchFamily="18" charset="0"/>
              </a:rPr>
              <a:t>What </a:t>
            </a:r>
            <a:r>
              <a:rPr lang="en-US" sz="2200" dirty="0">
                <a:latin typeface="Georgia" pitchFamily="18" charset="0"/>
              </a:rPr>
              <a:t>do you think were some advantages for the United States in having African Americans serve in the military?</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4000" dirty="0">
                <a:solidFill>
                  <a:srgbClr val="4D4D4D"/>
                </a:solidFill>
              </a:rPr>
              <a:t>United States Colored Troops</a:t>
            </a:r>
          </a:p>
        </p:txBody>
      </p:sp>
      <p:pic>
        <p:nvPicPr>
          <p:cNvPr id="5" name="Content Placeholder 4"/>
          <p:cNvPicPr>
            <a:picLocks noGrp="1" noChangeAspect="1"/>
          </p:cNvPicPr>
          <p:nvPr>
            <p:ph sz="half" idx="1"/>
          </p:nvPr>
        </p:nvPicPr>
        <p:blipFill rotWithShape="1">
          <a:blip r:embed="rId2" cstate="email">
            <a:extLst>
              <a:ext uri="{28A0092B-C50C-407E-A947-70E740481C1C}">
                <a14:useLocalDpi xmlns:a14="http://schemas.microsoft.com/office/drawing/2010/main"/>
              </a:ext>
            </a:extLst>
          </a:blip>
          <a:srcRect l="16742" t="21502" r="20755" b="11197"/>
          <a:stretch/>
        </p:blipFill>
        <p:spPr>
          <a:xfrm>
            <a:off x="762000" y="1676400"/>
            <a:ext cx="3547100" cy="3058469"/>
          </a:xfrm>
        </p:spPr>
      </p:pic>
      <p:sp>
        <p:nvSpPr>
          <p:cNvPr id="3" name="Content Placeholder 2"/>
          <p:cNvSpPr>
            <a:spLocks noGrp="1"/>
          </p:cNvSpPr>
          <p:nvPr>
            <p:ph sz="half" idx="2"/>
          </p:nvPr>
        </p:nvSpPr>
        <p:spPr/>
        <p:txBody>
          <a:bodyPr/>
          <a:lstStyle/>
          <a:p>
            <a:pPr marL="0" indent="0">
              <a:buNone/>
            </a:pPr>
            <a:r>
              <a:rPr lang="en-US" sz="2200" dirty="0" smtClean="0">
                <a:solidFill>
                  <a:srgbClr val="225790"/>
                </a:solidFill>
                <a:latin typeface="+mj-lt"/>
              </a:rPr>
              <a:t>Answer:</a:t>
            </a:r>
          </a:p>
          <a:p>
            <a:pPr marL="0" indent="0">
              <a:buNone/>
            </a:pPr>
            <a:r>
              <a:rPr lang="en-US" sz="2200" dirty="0">
                <a:latin typeface="Georgia" pitchFamily="18" charset="0"/>
              </a:rPr>
              <a:t>African Americans </a:t>
            </a:r>
            <a:r>
              <a:rPr lang="en-US" sz="2200" dirty="0" smtClean="0">
                <a:latin typeface="Georgia" pitchFamily="18" charset="0"/>
              </a:rPr>
              <a:t>joined </a:t>
            </a:r>
            <a:r>
              <a:rPr lang="en-US" sz="2200" dirty="0">
                <a:latin typeface="Georgia" pitchFamily="18" charset="0"/>
              </a:rPr>
              <a:t>the United </a:t>
            </a:r>
            <a:r>
              <a:rPr lang="en-US" sz="2200" dirty="0" smtClean="0">
                <a:latin typeface="Georgia" pitchFamily="18" charset="0"/>
              </a:rPr>
              <a:t>States </a:t>
            </a:r>
            <a:r>
              <a:rPr lang="en-US" sz="2200" dirty="0">
                <a:latin typeface="Georgia" pitchFamily="18" charset="0"/>
              </a:rPr>
              <a:t>military in large numbers</a:t>
            </a:r>
            <a:r>
              <a:rPr lang="en-US" sz="2200" dirty="0" smtClean="0">
                <a:latin typeface="Georgia" pitchFamily="18" charset="0"/>
              </a:rPr>
              <a:t>. Which led to a larger army, one </a:t>
            </a:r>
            <a:r>
              <a:rPr lang="en-US" sz="2200" dirty="0">
                <a:latin typeface="Georgia" pitchFamily="18" charset="0"/>
              </a:rPr>
              <a:t>of the deciding factors in the United States defeating the Confederacy.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000" dirty="0">
                <a:solidFill>
                  <a:srgbClr val="4D4D4D"/>
                </a:solidFill>
              </a:rPr>
              <a:t>Antietam &amp; Emancipation</a:t>
            </a:r>
            <a:r>
              <a:rPr lang="en-US" sz="4000" dirty="0"/>
              <a:t> </a:t>
            </a:r>
          </a:p>
        </p:txBody>
      </p:sp>
      <p:pic>
        <p:nvPicPr>
          <p:cNvPr id="5" name="Content Placeholder 4"/>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l="8165" t="30077" r="6186" b="17687"/>
          <a:stretch/>
        </p:blipFill>
        <p:spPr>
          <a:xfrm>
            <a:off x="2057400" y="2057400"/>
            <a:ext cx="4829577" cy="2562896"/>
          </a:xfrm>
        </p:spPr>
      </p:pic>
      <p:sp>
        <p:nvSpPr>
          <p:cNvPr id="6" name="TextBox 5"/>
          <p:cNvSpPr txBox="1"/>
          <p:nvPr/>
        </p:nvSpPr>
        <p:spPr>
          <a:xfrm>
            <a:off x="1600200" y="4876800"/>
            <a:ext cx="6019800" cy="430887"/>
          </a:xfrm>
          <a:prstGeom prst="rect">
            <a:avLst/>
          </a:prstGeom>
          <a:noFill/>
        </p:spPr>
        <p:txBody>
          <a:bodyPr wrap="square" rtlCol="0">
            <a:spAutoFit/>
          </a:bodyPr>
          <a:lstStyle/>
          <a:p>
            <a:pPr algn="ctr"/>
            <a:r>
              <a:rPr lang="en-US" sz="2200" dirty="0" smtClean="0">
                <a:solidFill>
                  <a:srgbClr val="225790"/>
                </a:solidFill>
                <a:latin typeface="+mj-lt"/>
              </a:rPr>
              <a:t>Emancipation – The act of freeing</a:t>
            </a:r>
            <a:endParaRPr lang="en-US" sz="2200" dirty="0">
              <a:solidFill>
                <a:srgbClr val="225790"/>
              </a:solidFill>
              <a:latin typeface="+mj-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rgbClr val="4D4D4D"/>
                </a:solidFill>
              </a:rPr>
              <a:t>United States Colored Troops</a:t>
            </a:r>
            <a:endParaRPr lang="en-US" sz="4000" dirty="0"/>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762622" y="1600200"/>
            <a:ext cx="5618756" cy="4205288"/>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rtlCol="0">
            <a:noAutofit/>
          </a:bodyPr>
          <a:lstStyle/>
          <a:p>
            <a:pPr eaLnBrk="1" fontAlgn="auto" hangingPunct="1">
              <a:spcAft>
                <a:spcPts val="0"/>
              </a:spcAft>
              <a:defRPr/>
            </a:pPr>
            <a:r>
              <a:rPr lang="en-US" sz="3600" dirty="0" smtClean="0">
                <a:solidFill>
                  <a:schemeClr val="bg1"/>
                </a:solidFill>
              </a:rPr>
              <a:t>Key items to remember from today’s lesson</a:t>
            </a:r>
            <a:endParaRPr lang="en-US" sz="3600" dirty="0">
              <a:solidFill>
                <a:schemeClr val="bg1"/>
              </a:solidFill>
            </a:endParaRPr>
          </a:p>
        </p:txBody>
      </p:sp>
      <p:sp>
        <p:nvSpPr>
          <p:cNvPr id="3" name="Content Placeholder 2"/>
          <p:cNvSpPr>
            <a:spLocks noGrp="1"/>
          </p:cNvSpPr>
          <p:nvPr>
            <p:ph idx="1"/>
          </p:nvPr>
        </p:nvSpPr>
        <p:spPr>
          <a:xfrm>
            <a:off x="457200" y="1326060"/>
            <a:ext cx="8229600" cy="4205880"/>
          </a:xfrm>
        </p:spPr>
        <p:txBody>
          <a:bodyPr/>
          <a:lstStyle/>
          <a:p>
            <a:r>
              <a:rPr lang="en-US" sz="2200" dirty="0">
                <a:solidFill>
                  <a:srgbClr val="FFFFFF"/>
                </a:solidFill>
                <a:latin typeface="Georgia" pitchFamily="18" charset="0"/>
              </a:rPr>
              <a:t>The “bloodiest” day in American history was the Battle of Antietam, Maryland</a:t>
            </a:r>
            <a:r>
              <a:rPr lang="en-US" sz="2200" dirty="0" smtClean="0">
                <a:solidFill>
                  <a:srgbClr val="FFFFFF"/>
                </a:solidFill>
                <a:latin typeface="Georgia" pitchFamily="18" charset="0"/>
              </a:rPr>
              <a:t>.</a:t>
            </a:r>
          </a:p>
          <a:p>
            <a:r>
              <a:rPr lang="en-US" sz="2200" dirty="0">
                <a:solidFill>
                  <a:srgbClr val="FFFFFF"/>
                </a:solidFill>
                <a:latin typeface="Georgia" pitchFamily="18" charset="0"/>
              </a:rPr>
              <a:t>The Union “victory” at Antietam allowed President Lincoln to issue the Emancipation Proclamation</a:t>
            </a:r>
            <a:r>
              <a:rPr lang="en-US" sz="2200" dirty="0" smtClean="0">
                <a:solidFill>
                  <a:srgbClr val="FFFFFF"/>
                </a:solidFill>
                <a:latin typeface="Georgia" pitchFamily="18" charset="0"/>
              </a:rPr>
              <a:t>.</a:t>
            </a:r>
          </a:p>
          <a:p>
            <a:r>
              <a:rPr lang="en-US" sz="2200" dirty="0">
                <a:solidFill>
                  <a:srgbClr val="FFFFFF"/>
                </a:solidFill>
                <a:latin typeface="Georgia" pitchFamily="18" charset="0"/>
              </a:rPr>
              <a:t>Great Britain and France remained neutral and did not enter the war on the side of the Confederacy</a:t>
            </a:r>
            <a:r>
              <a:rPr lang="en-US" sz="2200" dirty="0" smtClean="0">
                <a:solidFill>
                  <a:srgbClr val="FFFFFF"/>
                </a:solidFill>
                <a:latin typeface="Georgia" pitchFamily="18" charset="0"/>
              </a:rPr>
              <a:t>.</a:t>
            </a:r>
          </a:p>
          <a:p>
            <a:r>
              <a:rPr lang="en-US" sz="2200" dirty="0">
                <a:solidFill>
                  <a:srgbClr val="FFFFFF"/>
                </a:solidFill>
                <a:latin typeface="Georgia" pitchFamily="18" charset="0"/>
              </a:rPr>
              <a:t>The Emancipation Proclamation freed slaves in the Confederate States</a:t>
            </a:r>
            <a:br>
              <a:rPr lang="en-US" sz="2200" dirty="0">
                <a:solidFill>
                  <a:srgbClr val="FFFFFF"/>
                </a:solidFill>
                <a:latin typeface="Georgia" pitchFamily="18" charset="0"/>
              </a:rPr>
            </a:br>
            <a:r>
              <a:rPr lang="en-US" sz="2200" dirty="0">
                <a:solidFill>
                  <a:srgbClr val="FFFFFF"/>
                </a:solidFill>
                <a:latin typeface="Georgia" pitchFamily="18" charset="0"/>
              </a:rPr>
              <a:t>(Eventually all states would free their slaves</a:t>
            </a:r>
            <a:r>
              <a:rPr lang="en-US" sz="2200" dirty="0" smtClean="0">
                <a:solidFill>
                  <a:srgbClr val="FFFFFF"/>
                </a:solidFill>
                <a:latin typeface="Georgia" pitchFamily="18" charset="0"/>
              </a:rPr>
              <a:t>)</a:t>
            </a:r>
          </a:p>
          <a:p>
            <a:r>
              <a:rPr lang="en-US" sz="2200" dirty="0">
                <a:solidFill>
                  <a:srgbClr val="FFFFFF"/>
                </a:solidFill>
                <a:latin typeface="Georgia" pitchFamily="18" charset="0"/>
              </a:rPr>
              <a:t>With African Americans joining the armed forces, the United States had a greater advantage over the Confederate States because of its number of soldiers and sailors.</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sz="3200" dirty="0">
                <a:solidFill>
                  <a:srgbClr val="4D4D4D"/>
                </a:solidFill>
              </a:rPr>
              <a:t> </a:t>
            </a:r>
            <a:endParaRPr lang="en-US" sz="3200" dirty="0" smtClean="0">
              <a:solidFill>
                <a:srgbClr val="4D4D4D"/>
              </a:solidFill>
            </a:endParaRPr>
          </a:p>
        </p:txBody>
      </p:sp>
      <p:sp>
        <p:nvSpPr>
          <p:cNvPr id="2" name="Content Placeholder 1"/>
          <p:cNvSpPr>
            <a:spLocks noGrp="1"/>
          </p:cNvSpPr>
          <p:nvPr>
            <p:ph idx="1"/>
          </p:nvPr>
        </p:nvSpPr>
        <p:spPr>
          <a:xfrm>
            <a:off x="1459992" y="2667000"/>
            <a:ext cx="6769608" cy="1523999"/>
          </a:xfrm>
        </p:spPr>
        <p:txBody>
          <a:bodyPr/>
          <a:lstStyle/>
          <a:p>
            <a:pPr marL="0" indent="0">
              <a:buNone/>
            </a:pPr>
            <a:r>
              <a:rPr lang="en-US" sz="3600" dirty="0" smtClean="0">
                <a:latin typeface="Georgia" pitchFamily="18" charset="0"/>
              </a:rPr>
              <a:t>Activity</a:t>
            </a:r>
            <a:r>
              <a:rPr lang="en-US" sz="2200" dirty="0" smtClean="0">
                <a:latin typeface="Georgia" pitchFamily="18" charset="0"/>
              </a:rPr>
              <a:t/>
            </a:r>
            <a:br>
              <a:rPr lang="en-US" sz="2200" dirty="0" smtClean="0">
                <a:latin typeface="Georgia" pitchFamily="18" charset="0"/>
              </a:rPr>
            </a:br>
            <a:r>
              <a:rPr lang="en-US" sz="2200" dirty="0" smtClean="0">
                <a:solidFill>
                  <a:srgbClr val="225790"/>
                </a:solidFill>
                <a:latin typeface="+mj-lt"/>
              </a:rPr>
              <a:t>Let’s </a:t>
            </a:r>
            <a:r>
              <a:rPr lang="en-US" sz="2200" dirty="0">
                <a:solidFill>
                  <a:srgbClr val="225790"/>
                </a:solidFill>
                <a:latin typeface="+mj-lt"/>
              </a:rPr>
              <a:t>complete the Emancipation Proclamation Activity. </a:t>
            </a:r>
            <a:br>
              <a:rPr lang="en-US" sz="2200" dirty="0">
                <a:solidFill>
                  <a:srgbClr val="225790"/>
                </a:solidFill>
                <a:latin typeface="+mj-lt"/>
              </a:rPr>
            </a:br>
            <a:r>
              <a:rPr lang="en-US" sz="2200" dirty="0">
                <a:solidFill>
                  <a:srgbClr val="225790"/>
                </a:solidFill>
                <a:latin typeface="+mj-lt"/>
              </a:rPr>
              <a:t/>
            </a:r>
            <a:br>
              <a:rPr lang="en-US" sz="2200" dirty="0">
                <a:solidFill>
                  <a:srgbClr val="225790"/>
                </a:solidFill>
                <a:latin typeface="+mj-lt"/>
              </a:rPr>
            </a:br>
            <a:r>
              <a:rPr lang="en-US" sz="2200" dirty="0">
                <a:solidFill>
                  <a:srgbClr val="225790"/>
                </a:solidFill>
                <a:latin typeface="+mj-lt"/>
              </a:rPr>
              <a:t>Place the statements from the Emancipation Proclamation in the order that they happen.</a:t>
            </a: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609600" y="2748566"/>
            <a:ext cx="850392" cy="66897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solidFill>
                  <a:srgbClr val="4D4D4D"/>
                </a:solidFill>
                <a:latin typeface="Georgia" pitchFamily="18" charset="0"/>
              </a:rPr>
              <a:t>The War So Far</a:t>
            </a:r>
            <a:endParaRPr lang="en-US" sz="4000" dirty="0">
              <a:solidFill>
                <a:srgbClr val="4D4D4D"/>
              </a:solidFill>
              <a:latin typeface="Georgia" pitchFamily="18" charset="0"/>
            </a:endParaRPr>
          </a:p>
        </p:txBody>
      </p:sp>
      <p:pic>
        <p:nvPicPr>
          <p:cNvPr id="6147" name="Content Placeholder 3" descr="lincoln-mcclellan.jpg"/>
          <p:cNvPicPr>
            <a:picLocks noGrp="1" noChangeAspect="1"/>
          </p:cNvPicPr>
          <p:nvPr>
            <p:ph idx="1"/>
          </p:nvPr>
        </p:nvPicPr>
        <p:blipFill rotWithShape="1">
          <a:blip r:embed="rId3" cstate="email">
            <a:extLst>
              <a:ext uri="{28A0092B-C50C-407E-A947-70E740481C1C}">
                <a14:useLocalDpi xmlns:a14="http://schemas.microsoft.com/office/drawing/2010/main"/>
              </a:ext>
            </a:extLst>
          </a:blip>
          <a:stretch/>
        </p:blipFill>
        <p:spPr>
          <a:xfrm>
            <a:off x="924388" y="1600200"/>
            <a:ext cx="7295224" cy="4205288"/>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000" dirty="0" smtClean="0">
                <a:solidFill>
                  <a:srgbClr val="4D4D4D"/>
                </a:solidFill>
              </a:rPr>
              <a:t>The War So Far</a:t>
            </a:r>
            <a:endParaRPr lang="en-US" sz="4000" dirty="0">
              <a:solidFill>
                <a:srgbClr val="4D4D4D"/>
              </a:solidFill>
            </a:endParaRPr>
          </a:p>
        </p:txBody>
      </p:sp>
      <p:sp>
        <p:nvSpPr>
          <p:cNvPr id="3" name="Content Placeholder 2"/>
          <p:cNvSpPr>
            <a:spLocks noGrp="1"/>
          </p:cNvSpPr>
          <p:nvPr>
            <p:ph sz="half" idx="1"/>
          </p:nvPr>
        </p:nvSpPr>
        <p:spPr>
          <a:xfrm>
            <a:off x="4724400" y="1582928"/>
            <a:ext cx="4038600" cy="4231800"/>
          </a:xfrm>
        </p:spPr>
        <p:txBody>
          <a:bodyPr/>
          <a:lstStyle/>
          <a:p>
            <a:pPr marL="0" indent="0">
              <a:buNone/>
            </a:pPr>
            <a:r>
              <a:rPr lang="en-US" sz="2200" dirty="0">
                <a:solidFill>
                  <a:schemeClr val="tx1"/>
                </a:solidFill>
                <a:latin typeface="Georgia" pitchFamily="18" charset="0"/>
              </a:rPr>
              <a:t>The Confederacy was hoping that Great Britain and France might help them in the war, giving the Confederacy an advantage.</a:t>
            </a:r>
            <a:endParaRPr lang="en-US" sz="2200" dirty="0">
              <a:latin typeface="Georgia" pitchFamily="18" charset="0"/>
            </a:endParaRPr>
          </a:p>
        </p:txBody>
      </p:sp>
      <p:pic>
        <p:nvPicPr>
          <p:cNvPr id="1027" name="Picture 3" descr="C:\Users\nosier\AppData\Local\Microsoft\Windows\Temporary Internet Files\Content.IE5\MOBB4T3I\MP900400797[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 y="1626984"/>
            <a:ext cx="2771488" cy="221719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C:\Users\nosier\AppData\Local\Microsoft\Windows\Temporary Internet Files\Content.IE5\MOBB4T3I\MP900400811[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76400" y="3505200"/>
            <a:ext cx="2817208" cy="225376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Content Placeholder 3" descr="charlestonmercuryloc.jpg"/>
          <p:cNvPicPr>
            <a:picLocks noGrp="1" noChangeAspect="1"/>
          </p:cNvPicPr>
          <p:nvPr>
            <p:ph idx="4294967295"/>
          </p:nvPr>
        </p:nvPicPr>
        <p:blipFill>
          <a:blip r:embed="rId3" cstate="email">
            <a:extLst>
              <a:ext uri="{28A0092B-C50C-407E-A947-70E740481C1C}">
                <a14:useLocalDpi xmlns:a14="http://schemas.microsoft.com/office/drawing/2010/main"/>
              </a:ext>
            </a:extLst>
          </a:blip>
          <a:srcRect/>
          <a:stretch>
            <a:fillRect/>
          </a:stretch>
        </p:blipFill>
        <p:spPr>
          <a:xfrm>
            <a:off x="990600" y="1616765"/>
            <a:ext cx="2262366" cy="4680758"/>
          </a:xfrm>
          <a:prstGeom prst="rect">
            <a:avLst/>
          </a:prstGeom>
          <a:noFill/>
          <a:ln>
            <a:noFill/>
          </a:ln>
        </p:spPr>
      </p:pic>
      <p:sp>
        <p:nvSpPr>
          <p:cNvPr id="4" name="TextBox 3"/>
          <p:cNvSpPr txBox="1"/>
          <p:nvPr/>
        </p:nvSpPr>
        <p:spPr>
          <a:xfrm>
            <a:off x="-41910" y="685800"/>
            <a:ext cx="9144000" cy="707886"/>
          </a:xfrm>
          <a:prstGeom prst="rect">
            <a:avLst/>
          </a:prstGeom>
          <a:noFill/>
        </p:spPr>
        <p:txBody>
          <a:bodyPr wrap="square" rtlCol="0">
            <a:spAutoFit/>
          </a:bodyPr>
          <a:lstStyle/>
          <a:p>
            <a:pPr algn="ctr"/>
            <a:r>
              <a:rPr lang="en-US" sz="4000" dirty="0" smtClean="0">
                <a:solidFill>
                  <a:srgbClr val="4D4D4D"/>
                </a:solidFill>
                <a:latin typeface="Georgia" pitchFamily="18" charset="0"/>
              </a:rPr>
              <a:t>The War So Far</a:t>
            </a:r>
            <a:endParaRPr lang="en-US" sz="4000" dirty="0">
              <a:solidFill>
                <a:srgbClr val="4D4D4D"/>
              </a:solidFill>
              <a:latin typeface="Georgia" pitchFamily="18" charset="0"/>
            </a:endParaRPr>
          </a:p>
        </p:txBody>
      </p:sp>
      <p:sp>
        <p:nvSpPr>
          <p:cNvPr id="8" name="TextBox 7"/>
          <p:cNvSpPr txBox="1"/>
          <p:nvPr/>
        </p:nvSpPr>
        <p:spPr>
          <a:xfrm>
            <a:off x="3352799" y="1616765"/>
            <a:ext cx="5172249" cy="1107996"/>
          </a:xfrm>
          <a:prstGeom prst="rect">
            <a:avLst/>
          </a:prstGeom>
          <a:noFill/>
        </p:spPr>
        <p:txBody>
          <a:bodyPr wrap="square" rtlCol="0">
            <a:spAutoFit/>
          </a:bodyPr>
          <a:lstStyle/>
          <a:p>
            <a:r>
              <a:rPr lang="en-US" sz="2200" dirty="0" smtClean="0">
                <a:solidFill>
                  <a:srgbClr val="225790"/>
                </a:solidFill>
                <a:latin typeface="+mj-lt"/>
                <a:cs typeface="Georgia"/>
              </a:rPr>
              <a:t>What is the war about?</a:t>
            </a:r>
          </a:p>
          <a:p>
            <a:r>
              <a:rPr lang="en-US" sz="2200" dirty="0" smtClean="0">
                <a:latin typeface="Georgia"/>
                <a:cs typeface="Georgia"/>
              </a:rPr>
              <a:t>Preserving the Union </a:t>
            </a:r>
            <a:br>
              <a:rPr lang="en-US" sz="2200" dirty="0" smtClean="0">
                <a:latin typeface="Georgia"/>
                <a:cs typeface="Georgia"/>
              </a:rPr>
            </a:br>
            <a:r>
              <a:rPr lang="en-US" sz="2200" dirty="0" smtClean="0">
                <a:latin typeface="Georgia"/>
                <a:cs typeface="Georgia"/>
              </a:rPr>
              <a:t>or Freeing the Slaves?</a:t>
            </a:r>
            <a:endParaRPr lang="en-US" sz="2200" dirty="0">
              <a:latin typeface="Georgia"/>
              <a:cs typeface="Georgia"/>
            </a:endParaRPr>
          </a:p>
        </p:txBody>
      </p:sp>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19799" y="3002314"/>
            <a:ext cx="2505249" cy="2645445"/>
          </a:xfrm>
          <a:prstGeom prst="rect">
            <a:avLst/>
          </a:prstGeom>
        </p:spPr>
      </p:pic>
      <p:pic>
        <p:nvPicPr>
          <p:cNvPr id="9" name="Picture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76342" y="3002314"/>
            <a:ext cx="2462581" cy="307213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chor="t"/>
          <a:lstStyle/>
          <a:p>
            <a:r>
              <a:rPr lang="en-US" sz="4000" dirty="0" smtClean="0">
                <a:solidFill>
                  <a:srgbClr val="4D4D4D"/>
                </a:solidFill>
                <a:latin typeface="Georgia" pitchFamily="18" charset="0"/>
              </a:rPr>
              <a:t>The War so Far</a:t>
            </a:r>
          </a:p>
        </p:txBody>
      </p:sp>
      <p:pic>
        <p:nvPicPr>
          <p:cNvPr id="11267" name="Content Placeholder 3" descr="lincoln-mcclellan tent.jpg"/>
          <p:cNvPicPr>
            <a:picLocks noGrp="1" noChangeAspect="1"/>
          </p:cNvPicPr>
          <p:nvPr>
            <p:ph sz="half" idx="1"/>
          </p:nvPr>
        </p:nvPicPr>
        <p:blipFill rotWithShape="1">
          <a:blip r:embed="rId3" cstate="email">
            <a:extLst>
              <a:ext uri="{28A0092B-C50C-407E-A947-70E740481C1C}">
                <a14:useLocalDpi xmlns:a14="http://schemas.microsoft.com/office/drawing/2010/main"/>
              </a:ext>
            </a:extLst>
          </a:blip>
          <a:stretch/>
        </p:blipFill>
        <p:spPr>
          <a:xfrm>
            <a:off x="922070" y="1600200"/>
            <a:ext cx="3108859" cy="4232275"/>
          </a:xfrm>
        </p:spPr>
      </p:pic>
      <p:sp>
        <p:nvSpPr>
          <p:cNvPr id="3" name="Content Placeholder 2"/>
          <p:cNvSpPr>
            <a:spLocks noGrp="1"/>
          </p:cNvSpPr>
          <p:nvPr>
            <p:ph sz="half" idx="2"/>
          </p:nvPr>
        </p:nvSpPr>
        <p:spPr/>
        <p:txBody>
          <a:bodyPr/>
          <a:lstStyle/>
          <a:p>
            <a:pPr marL="0" indent="0">
              <a:buNone/>
            </a:pPr>
            <a:r>
              <a:rPr lang="en-US" sz="2200" dirty="0">
                <a:solidFill>
                  <a:srgbClr val="225790"/>
                </a:solidFill>
                <a:latin typeface="+mj-lt"/>
              </a:rPr>
              <a:t>Reasons a Victory was </a:t>
            </a:r>
            <a:r>
              <a:rPr lang="en-US" sz="2200" dirty="0" smtClean="0">
                <a:solidFill>
                  <a:srgbClr val="225790"/>
                </a:solidFill>
                <a:latin typeface="+mj-lt"/>
              </a:rPr>
              <a:t>Needed:</a:t>
            </a:r>
            <a:endParaRPr lang="en-US" sz="2200" dirty="0">
              <a:solidFill>
                <a:srgbClr val="225790"/>
              </a:solidFill>
              <a:latin typeface="+mj-lt"/>
            </a:endParaRPr>
          </a:p>
          <a:p>
            <a:pPr lvl="1"/>
            <a:r>
              <a:rPr lang="en-US" sz="2200" dirty="0" smtClean="0">
                <a:solidFill>
                  <a:schemeClr val="tx1"/>
                </a:solidFill>
                <a:latin typeface="Georgia" pitchFamily="18" charset="0"/>
              </a:rPr>
              <a:t>Lincoln </a:t>
            </a:r>
            <a:r>
              <a:rPr lang="en-US" sz="2200" dirty="0">
                <a:solidFill>
                  <a:schemeClr val="tx1"/>
                </a:solidFill>
                <a:latin typeface="Georgia" pitchFamily="18" charset="0"/>
              </a:rPr>
              <a:t>wanted to show that his government was strong and could support or “back up” the </a:t>
            </a:r>
            <a:r>
              <a:rPr lang="en-US" sz="2200" dirty="0" smtClean="0">
                <a:solidFill>
                  <a:schemeClr val="tx1"/>
                </a:solidFill>
                <a:latin typeface="Georgia" pitchFamily="18" charset="0"/>
              </a:rPr>
              <a:t>proclamation.</a:t>
            </a:r>
            <a:endParaRPr lang="en-US" sz="2200" dirty="0">
              <a:solidFill>
                <a:schemeClr val="tx1"/>
              </a:solidFill>
              <a:latin typeface="Georgia" pitchFamily="18" charset="0"/>
            </a:endParaRPr>
          </a:p>
          <a:p>
            <a:pPr lvl="1"/>
            <a:r>
              <a:rPr lang="en-US" sz="2200" dirty="0" smtClean="0">
                <a:solidFill>
                  <a:schemeClr val="tx1"/>
                </a:solidFill>
                <a:latin typeface="Georgia" pitchFamily="18" charset="0"/>
              </a:rPr>
              <a:t>Lincoln </a:t>
            </a:r>
            <a:r>
              <a:rPr lang="en-US" sz="2200" dirty="0">
                <a:solidFill>
                  <a:schemeClr val="tx1"/>
                </a:solidFill>
                <a:latin typeface="Georgia" pitchFamily="18" charset="0"/>
              </a:rPr>
              <a:t>didn’t want it to appear that his government was weak, and that he was asking the slaves to rebel against their masters.</a:t>
            </a:r>
            <a:endParaRPr lang="en-US" sz="2200" dirty="0">
              <a:latin typeface="Georgia"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Antietam</a:t>
            </a:r>
            <a:br>
              <a:rPr lang="en-US" dirty="0" smtClean="0"/>
            </a:br>
            <a:r>
              <a:rPr lang="en-US" sz="2800" dirty="0" smtClean="0">
                <a:solidFill>
                  <a:schemeClr val="tx1"/>
                </a:solidFill>
                <a:latin typeface="+mj-lt"/>
              </a:rPr>
              <a:t>September 17, 1862</a:t>
            </a:r>
            <a:endParaRPr lang="en-US" sz="2800" dirty="0">
              <a:solidFill>
                <a:schemeClr val="tx1"/>
              </a:solidFill>
              <a:latin typeface="+mj-lt"/>
            </a:endParaRPr>
          </a:p>
        </p:txBody>
      </p:sp>
      <p:pic>
        <p:nvPicPr>
          <p:cNvPr id="4" name="Content Placeholder 3" descr="battle_of_antietam.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556443" y="1890712"/>
            <a:ext cx="6031113" cy="4205288"/>
          </a:xfrm>
          <a:prstGeom prst="rect">
            <a:avLst/>
          </a:prstGeom>
          <a:noFill/>
          <a:ln>
            <a:noFill/>
          </a:ln>
        </p:spPr>
      </p:pic>
    </p:spTree>
    <p:extLst>
      <p:ext uri="{BB962C8B-B14F-4D97-AF65-F5344CB8AC3E}">
        <p14:creationId xmlns:p14="http://schemas.microsoft.com/office/powerpoint/2010/main" val="37178064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1"/>
          <p:cNvSpPr>
            <a:spLocks noGrp="1"/>
          </p:cNvSpPr>
          <p:nvPr>
            <p:ph type="title"/>
          </p:nvPr>
        </p:nvSpPr>
        <p:spPr/>
        <p:txBody>
          <a:bodyPr/>
          <a:lstStyle/>
          <a:p>
            <a:pPr eaLnBrk="1" hangingPunct="1"/>
            <a:r>
              <a:rPr lang="en-US" sz="4000" dirty="0" smtClean="0">
                <a:solidFill>
                  <a:srgbClr val="4D4D4D"/>
                </a:solidFill>
              </a:rPr>
              <a:t>Antietam</a:t>
            </a:r>
          </a:p>
        </p:txBody>
      </p:sp>
      <p:pic>
        <p:nvPicPr>
          <p:cNvPr id="16386" name="Content Placeholder 3" descr="antietam_church_dead500-762342.jpg"/>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457200" y="1752600"/>
            <a:ext cx="4038600" cy="3085490"/>
          </a:xfrm>
          <a:prstGeom prst="rect">
            <a:avLst/>
          </a:prstGeom>
          <a:noFill/>
          <a:ln>
            <a:noFill/>
          </a:ln>
        </p:spPr>
      </p:pic>
      <p:sp>
        <p:nvSpPr>
          <p:cNvPr id="2" name="Content Placeholder 1"/>
          <p:cNvSpPr>
            <a:spLocks noGrp="1"/>
          </p:cNvSpPr>
          <p:nvPr>
            <p:ph sz="half" idx="2"/>
          </p:nvPr>
        </p:nvSpPr>
        <p:spPr>
          <a:xfrm>
            <a:off x="5727192" y="1676400"/>
            <a:ext cx="2959608" cy="4155601"/>
          </a:xfrm>
        </p:spPr>
        <p:txBody>
          <a:bodyPr/>
          <a:lstStyle/>
          <a:p>
            <a:pPr marL="0" indent="0">
              <a:buNone/>
            </a:pPr>
            <a:r>
              <a:rPr lang="en-US" sz="3600" dirty="0" smtClean="0">
                <a:latin typeface="Georgia" pitchFamily="18" charset="0"/>
              </a:rPr>
              <a:t>Activity</a:t>
            </a:r>
            <a:r>
              <a:rPr lang="en-US" sz="2200" dirty="0" smtClean="0">
                <a:latin typeface="Georgia" pitchFamily="18" charset="0"/>
              </a:rPr>
              <a:t/>
            </a:r>
            <a:br>
              <a:rPr lang="en-US" sz="2200" dirty="0" smtClean="0">
                <a:latin typeface="Georgia" pitchFamily="18" charset="0"/>
              </a:rPr>
            </a:br>
            <a:r>
              <a:rPr lang="en-US" sz="2200" dirty="0" smtClean="0">
                <a:solidFill>
                  <a:srgbClr val="225790"/>
                </a:solidFill>
                <a:latin typeface="+mj-lt"/>
              </a:rPr>
              <a:t>As a group read the Battle of Antietam Summary.</a:t>
            </a:r>
            <a:endParaRPr lang="en-US" sz="2200" dirty="0">
              <a:solidFill>
                <a:srgbClr val="225790"/>
              </a:solidFill>
              <a:latin typeface="+mj-lt"/>
            </a:endParaRPr>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4876800" y="1760805"/>
            <a:ext cx="850392" cy="66897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urriculu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Curriculum</Template>
  <TotalTime>2079</TotalTime>
  <Words>758</Words>
  <Application>Microsoft Office PowerPoint</Application>
  <PresentationFormat>On-screen Show (4:3)</PresentationFormat>
  <Paragraphs>91</Paragraphs>
  <Slides>32</Slides>
  <Notes>11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Curriculum</vt:lpstr>
      <vt:lpstr>1862: Antietam and Emancipation</vt:lpstr>
      <vt:lpstr>Antietam &amp; Emancipation </vt:lpstr>
      <vt:lpstr>Antietam &amp; Emancipation </vt:lpstr>
      <vt:lpstr>The War So Far</vt:lpstr>
      <vt:lpstr>The War So Far</vt:lpstr>
      <vt:lpstr>PowerPoint Presentation</vt:lpstr>
      <vt:lpstr>The War so Far</vt:lpstr>
      <vt:lpstr>Antietam September 17, 1862</vt:lpstr>
      <vt:lpstr>Antietam</vt:lpstr>
      <vt:lpstr>Antietam</vt:lpstr>
      <vt:lpstr>Emancipation</vt:lpstr>
      <vt:lpstr>Emancipation</vt:lpstr>
      <vt:lpstr>Emancipation </vt:lpstr>
      <vt:lpstr>Emancipation</vt:lpstr>
      <vt:lpstr>Emancipation</vt:lpstr>
      <vt:lpstr>Emancipation</vt:lpstr>
      <vt:lpstr>Emancipation</vt:lpstr>
      <vt:lpstr>Emancipation</vt:lpstr>
      <vt:lpstr>Emancipation</vt:lpstr>
      <vt:lpstr>Emancipation</vt:lpstr>
      <vt:lpstr>Emancipation</vt:lpstr>
      <vt:lpstr>Emancipation</vt:lpstr>
      <vt:lpstr>Emancipation</vt:lpstr>
      <vt:lpstr>United States Colored Troops</vt:lpstr>
      <vt:lpstr>United States Colored Troops</vt:lpstr>
      <vt:lpstr>United States Colored Troops</vt:lpstr>
      <vt:lpstr>United States Colored Troops</vt:lpstr>
      <vt:lpstr>United States Colored Troops</vt:lpstr>
      <vt:lpstr>United States Colored Troops</vt:lpstr>
      <vt:lpstr>United States Colored Troops</vt:lpstr>
      <vt:lpstr>Key items to remember from today’s lesson</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Antietam and Emancipation</dc:title>
  <dc:creator>Tracey McIntire</dc:creator>
  <cp:lastModifiedBy>Mikki Cardella</cp:lastModifiedBy>
  <cp:revision>190</cp:revision>
  <dcterms:created xsi:type="dcterms:W3CDTF">2011-02-24T18:49:52Z</dcterms:created>
  <dcterms:modified xsi:type="dcterms:W3CDTF">2014-05-09T01:29:25Z</dcterms:modified>
</cp:coreProperties>
</file>